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81" r:id="rId2"/>
    <p:sldId id="296" r:id="rId3"/>
    <p:sldId id="284" r:id="rId4"/>
    <p:sldId id="298" r:id="rId5"/>
    <p:sldId id="299" r:id="rId6"/>
    <p:sldId id="260" r:id="rId7"/>
    <p:sldId id="306" r:id="rId8"/>
    <p:sldId id="304" r:id="rId9"/>
    <p:sldId id="307" r:id="rId10"/>
    <p:sldId id="305" r:id="rId11"/>
    <p:sldId id="308" r:id="rId12"/>
    <p:sldId id="309" r:id="rId13"/>
    <p:sldId id="310" r:id="rId14"/>
    <p:sldId id="311" r:id="rId15"/>
    <p:sldId id="312" r:id="rId16"/>
    <p:sldId id="351" r:id="rId17"/>
    <p:sldId id="352" r:id="rId18"/>
    <p:sldId id="353" r:id="rId19"/>
    <p:sldId id="313" r:id="rId20"/>
    <p:sldId id="315" r:id="rId21"/>
    <p:sldId id="314" r:id="rId22"/>
    <p:sldId id="346" r:id="rId23"/>
    <p:sldId id="316" r:id="rId24"/>
    <p:sldId id="317" r:id="rId25"/>
    <p:sldId id="318" r:id="rId26"/>
    <p:sldId id="347" r:id="rId27"/>
    <p:sldId id="319" r:id="rId28"/>
    <p:sldId id="320" r:id="rId29"/>
    <p:sldId id="321" r:id="rId30"/>
    <p:sldId id="348" r:id="rId31"/>
    <p:sldId id="322" r:id="rId32"/>
    <p:sldId id="323" r:id="rId33"/>
    <p:sldId id="324" r:id="rId34"/>
    <p:sldId id="325" r:id="rId35"/>
    <p:sldId id="326" r:id="rId36"/>
    <p:sldId id="327" r:id="rId37"/>
    <p:sldId id="333" r:id="rId38"/>
    <p:sldId id="328" r:id="rId39"/>
    <p:sldId id="334" r:id="rId40"/>
    <p:sldId id="335" r:id="rId41"/>
    <p:sldId id="336" r:id="rId42"/>
    <p:sldId id="337" r:id="rId43"/>
    <p:sldId id="339" r:id="rId44"/>
    <p:sldId id="340" r:id="rId45"/>
    <p:sldId id="341" r:id="rId46"/>
    <p:sldId id="342" r:id="rId47"/>
    <p:sldId id="343" r:id="rId48"/>
    <p:sldId id="349" r:id="rId49"/>
    <p:sldId id="350" r:id="rId50"/>
    <p:sldId id="344" r:id="rId51"/>
    <p:sldId id="345" r:id="rId5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384" y="78"/>
      </p:cViewPr>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0"/>
          <c:w val="0.90755871295524604"/>
          <c:h val="0.58871727570266441"/>
        </c:manualLayout>
      </c:layout>
      <c:bar3DChart>
        <c:barDir val="col"/>
        <c:grouping val="stacked"/>
        <c:varyColors val="0"/>
        <c:dLbls>
          <c:showLegendKey val="0"/>
          <c:showVal val="0"/>
          <c:showCatName val="0"/>
          <c:showSerName val="0"/>
          <c:showPercent val="0"/>
          <c:showBubbleSize val="0"/>
        </c:dLbls>
        <c:gapWidth val="150"/>
        <c:shape val="box"/>
        <c:axId val="388518928"/>
        <c:axId val="388516184"/>
        <c:axId val="0"/>
      </c:bar3DChart>
      <c:catAx>
        <c:axId val="388518928"/>
        <c:scaling>
          <c:orientation val="minMax"/>
        </c:scaling>
        <c:delete val="1"/>
        <c:axPos val="b"/>
        <c:numFmt formatCode="General" sourceLinked="1"/>
        <c:majorTickMark val="none"/>
        <c:minorTickMark val="none"/>
        <c:tickLblPos val="nextTo"/>
        <c:crossAx val="388516184"/>
        <c:crosses val="autoZero"/>
        <c:auto val="1"/>
        <c:lblAlgn val="ctr"/>
        <c:lblOffset val="100"/>
        <c:noMultiLvlLbl val="0"/>
      </c:catAx>
      <c:valAx>
        <c:axId val="388516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885189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3D-4E63-A509-899AC3B5E7E9}"/>
            </c:ext>
          </c:extLst>
        </c:ser>
        <c:ser>
          <c:idx val="1"/>
          <c:order val="1"/>
          <c:tx>
            <c:strRef>
              <c:f>Hoja1!$C$1</c:f>
              <c:strCache>
                <c:ptCount val="1"/>
                <c:pt idx="0">
                  <c:v>Serie 2</c:v>
                </c:pt>
              </c:strCache>
            </c:strRef>
          </c:tx>
          <c:spPr>
            <a:solidFill>
              <a:schemeClr val="accent3"/>
            </a:solidFill>
            <a:ln>
              <a:noFill/>
            </a:ln>
            <a:effectLst/>
            <a:sp3d/>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B3D-4E63-A509-899AC3B5E7E9}"/>
            </c:ext>
          </c:extLst>
        </c:ser>
        <c:ser>
          <c:idx val="2"/>
          <c:order val="2"/>
          <c:tx>
            <c:strRef>
              <c:f>Hoja1!$D$1</c:f>
              <c:strCache>
                <c:ptCount val="1"/>
                <c:pt idx="0">
                  <c:v>Serie 3</c:v>
                </c:pt>
              </c:strCache>
            </c:strRef>
          </c:tx>
          <c:spPr>
            <a:solidFill>
              <a:schemeClr val="accent5"/>
            </a:solidFill>
            <a:ln>
              <a:noFill/>
            </a:ln>
            <a:effectLst/>
            <a:sp3d/>
          </c:spPr>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B3D-4E63-A509-899AC3B5E7E9}"/>
            </c:ext>
          </c:extLst>
        </c:ser>
        <c:dLbls>
          <c:showLegendKey val="0"/>
          <c:showVal val="0"/>
          <c:showCatName val="0"/>
          <c:showSerName val="0"/>
          <c:showPercent val="0"/>
          <c:showBubbleSize val="0"/>
        </c:dLbls>
        <c:gapWidth val="150"/>
        <c:shape val="box"/>
        <c:axId val="388516576"/>
        <c:axId val="388518144"/>
        <c:axId val="0"/>
      </c:bar3DChart>
      <c:catAx>
        <c:axId val="388516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518144"/>
        <c:crosses val="autoZero"/>
        <c:auto val="1"/>
        <c:lblAlgn val="ctr"/>
        <c:lblOffset val="100"/>
        <c:noMultiLvlLbl val="0"/>
      </c:catAx>
      <c:valAx>
        <c:axId val="38851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51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2" descr="http://media.grenoble-tourisme.com/filer_public_thumbnails/filer_public/c9/61/c961ae29-c1c2-46f2-8faa-cfcc86a964f4/grenoble_patrimoine__pierre_jayet-34.jpg__457x306_q85_crop_upscale.jpg">
          <a:extLst xmlns:a="http://schemas.openxmlformats.org/drawingml/2006/main">
            <a:ext uri="{FF2B5EF4-FFF2-40B4-BE49-F238E27FC236}">
              <a16:creationId xmlns:a16="http://schemas.microsoft.com/office/drawing/2014/main" id="{8BB83FDD-85B1-46CF-8357-464568B6E0C2}"/>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79421" y="-4079875"/>
          <a:ext cx="4118407" cy="277812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pic>
        <p:nvPicPr>
          <p:cNvPr id="8" name="Imagen 7" descr="Imagen que contiene hombre, tabla, frente, mujer&#10;&#10;Descripción generada automáticamente">
            <a:extLst>
              <a:ext uri="{FF2B5EF4-FFF2-40B4-BE49-F238E27FC236}">
                <a16:creationId xmlns:a16="http://schemas.microsoft.com/office/drawing/2014/main" id="{0385196F-20A5-4DD2-91B6-34C09B70B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42297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D69BDD6-7841-43BB-846F-1D47416C64C0}" type="datetimeFigureOut">
              <a:rPr lang="es-CO" smtClean="0"/>
              <a:t>23/11/2020</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326959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D69BDD6-7841-43BB-846F-1D47416C64C0}" type="datetimeFigureOut">
              <a:rPr lang="es-CO" smtClean="0"/>
              <a:t>23/11/2020</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BC30FD-7B7C-48C3-BB67-B214ED2E7F8A}"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365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77949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BC30FD-7B7C-48C3-BB67-B214ED2E7F8A}"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731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16261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69BDD6-7841-43BB-846F-1D47416C64C0}" type="datetimeFigureOut">
              <a:rPr lang="es-CO" smtClean="0"/>
              <a:t>23/11/2020</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81535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69BDD6-7841-43BB-846F-1D47416C64C0}" type="datetimeFigureOut">
              <a:rPr lang="es-CO" smtClean="0"/>
              <a:t>23/11/2020</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384545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48BF2CE-1283-48BA-89FC-8AC2E3EAA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Gráfico 3">
            <a:extLst>
              <a:ext uri="{FF2B5EF4-FFF2-40B4-BE49-F238E27FC236}">
                <a16:creationId xmlns:a16="http://schemas.microsoft.com/office/drawing/2014/main" id="{057D960C-8773-4913-AF81-615B6626C94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80102" y="788565"/>
            <a:ext cx="11071123" cy="678200"/>
          </a:xfrm>
          <a:prstGeom prst="rect">
            <a:avLst/>
          </a:prstGeom>
        </p:spPr>
      </p:pic>
      <p:pic>
        <p:nvPicPr>
          <p:cNvPr id="5" name="Gráfico 4">
            <a:extLst>
              <a:ext uri="{FF2B5EF4-FFF2-40B4-BE49-F238E27FC236}">
                <a16:creationId xmlns:a16="http://schemas.microsoft.com/office/drawing/2014/main" id="{54E4FFD1-B2A0-400F-9210-20D909D9A8F3}"/>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473324" y="679879"/>
            <a:ext cx="276385" cy="295413"/>
          </a:xfrm>
          <a:prstGeom prst="rect">
            <a:avLst/>
          </a:prstGeom>
        </p:spPr>
      </p:pic>
      <p:pic>
        <p:nvPicPr>
          <p:cNvPr id="6" name="Gráfico 5">
            <a:extLst>
              <a:ext uri="{FF2B5EF4-FFF2-40B4-BE49-F238E27FC236}">
                <a16:creationId xmlns:a16="http://schemas.microsoft.com/office/drawing/2014/main" id="{98D77355-C616-45FF-A62D-53E050AE680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11507035" y="1312551"/>
            <a:ext cx="276385" cy="295413"/>
          </a:xfrm>
          <a:prstGeom prst="rect">
            <a:avLst/>
          </a:prstGeom>
        </p:spPr>
      </p:pic>
      <p:sp>
        <p:nvSpPr>
          <p:cNvPr id="3" name="Título 2">
            <a:extLst>
              <a:ext uri="{FF2B5EF4-FFF2-40B4-BE49-F238E27FC236}">
                <a16:creationId xmlns:a16="http://schemas.microsoft.com/office/drawing/2014/main" id="{1D26D384-A97F-48C1-8DBA-374275D20402}"/>
              </a:ext>
            </a:extLst>
          </p:cNvPr>
          <p:cNvSpPr>
            <a:spLocks noGrp="1"/>
          </p:cNvSpPr>
          <p:nvPr>
            <p:ph type="title"/>
          </p:nvPr>
        </p:nvSpPr>
        <p:spPr>
          <a:xfrm>
            <a:off x="926691" y="464883"/>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423409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pic>
        <p:nvPicPr>
          <p:cNvPr id="8" name="Imagen 7" descr="Imagen que contiene mujer, competencia de atletismo, hombre&#10;&#10;Descripción generada automáticamente">
            <a:extLst>
              <a:ext uri="{FF2B5EF4-FFF2-40B4-BE49-F238E27FC236}">
                <a16:creationId xmlns:a16="http://schemas.microsoft.com/office/drawing/2014/main" id="{FAF7330C-4DCD-40E7-9D81-0B6C1ED016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3" name="Conector recto 2">
            <a:extLst>
              <a:ext uri="{FF2B5EF4-FFF2-40B4-BE49-F238E27FC236}">
                <a16:creationId xmlns:a16="http://schemas.microsoft.com/office/drawing/2014/main" id="{9C9A5E0E-1550-444E-A1E9-4D2AC7238514}"/>
              </a:ext>
            </a:extLst>
          </p:cNvPr>
          <p:cNvCxnSpPr>
            <a:cxnSpLocks/>
          </p:cNvCxnSpPr>
          <p:nvPr userDrawn="1"/>
        </p:nvCxnSpPr>
        <p:spPr>
          <a:xfrm flipH="1">
            <a:off x="683580" y="1455938"/>
            <a:ext cx="507126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FA7D888-6F14-44B4-8651-43B1670389AC}"/>
              </a:ext>
            </a:extLst>
          </p:cNvPr>
          <p:cNvSpPr>
            <a:spLocks noGrp="1"/>
          </p:cNvSpPr>
          <p:nvPr>
            <p:ph type="title" hasCustomPrompt="1"/>
          </p:nvPr>
        </p:nvSpPr>
        <p:spPr>
          <a:xfrm>
            <a:off x="1396180" y="430807"/>
            <a:ext cx="4358667" cy="840230"/>
          </a:xfrm>
          <a:noFill/>
        </p:spPr>
        <p:txBody>
          <a:bodyPr wrap="square" rtlCol="0" anchor="ctr">
            <a:spAutoFit/>
          </a:bodyPr>
          <a:lstStyle>
            <a:lvl1pPr>
              <a:defRPr lang="es-CO" sz="5400" b="1" dirty="0">
                <a:solidFill>
                  <a:schemeClr val="tx2">
                    <a:lumMod val="75000"/>
                  </a:schemeClr>
                </a:solidFill>
                <a:latin typeface="+mn-lt"/>
                <a:ea typeface="+mn-ea"/>
                <a:cs typeface="+mn-cs"/>
              </a:defRPr>
            </a:lvl1pPr>
          </a:lstStyle>
          <a:p>
            <a:pPr marL="0" lvl="0"/>
            <a:r>
              <a:rPr lang="es-ES" dirty="0"/>
              <a:t>Título</a:t>
            </a:r>
            <a:endParaRPr lang="es-CO" dirty="0"/>
          </a:p>
        </p:txBody>
      </p:sp>
      <p:sp>
        <p:nvSpPr>
          <p:cNvPr id="5" name="Marcador de texto 4">
            <a:extLst>
              <a:ext uri="{FF2B5EF4-FFF2-40B4-BE49-F238E27FC236}">
                <a16:creationId xmlns:a16="http://schemas.microsoft.com/office/drawing/2014/main" id="{706B1D63-7476-4CF4-96BC-293868ED8D60}"/>
              </a:ext>
            </a:extLst>
          </p:cNvPr>
          <p:cNvSpPr>
            <a:spLocks noGrp="1"/>
          </p:cNvSpPr>
          <p:nvPr>
            <p:ph type="body" sz="quarter" idx="10"/>
          </p:nvPr>
        </p:nvSpPr>
        <p:spPr>
          <a:xfrm>
            <a:off x="1474787" y="1779587"/>
            <a:ext cx="4280059" cy="4316411"/>
          </a:xfrm>
        </p:spPr>
        <p:txBody>
          <a:bodyPr/>
          <a:lstStyle>
            <a:lvl1pPr>
              <a:defRPr sz="2400">
                <a:solidFill>
                  <a:schemeClr val="bg1">
                    <a:lumMod val="50000"/>
                  </a:schemeClr>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1632179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texto vertical">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211582-163E-47D8-806E-E67547A3F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ítulo 3">
            <a:extLst>
              <a:ext uri="{FF2B5EF4-FFF2-40B4-BE49-F238E27FC236}">
                <a16:creationId xmlns:a16="http://schemas.microsoft.com/office/drawing/2014/main" id="{3BFAC7E5-3EF3-430A-B75A-E914D45D6A5C}"/>
              </a:ext>
            </a:extLst>
          </p:cNvPr>
          <p:cNvSpPr>
            <a:spLocks noGrp="1"/>
          </p:cNvSpPr>
          <p:nvPr>
            <p:ph type="title" hasCustomPrompt="1"/>
          </p:nvPr>
        </p:nvSpPr>
        <p:spPr>
          <a:xfrm>
            <a:off x="4946368" y="765107"/>
            <a:ext cx="3375409" cy="840230"/>
          </a:xfrm>
          <a:noFill/>
        </p:spPr>
        <p:txBody>
          <a:bodyPr vert="horz" wrap="square" lIns="91440" tIns="45720" rIns="91440" bIns="45720" rtlCol="0" anchor="ctr">
            <a:spAutoFit/>
          </a:bodyPr>
          <a:lstStyle>
            <a:lvl1pPr>
              <a:defRPr lang="es-CO" sz="5400" b="1" dirty="0">
                <a:solidFill>
                  <a:schemeClr val="tx2">
                    <a:lumMod val="75000"/>
                  </a:schemeClr>
                </a:solidFill>
                <a:latin typeface="+mn-lt"/>
                <a:ea typeface="+mn-ea"/>
                <a:cs typeface="+mn-cs"/>
              </a:defRPr>
            </a:lvl1pPr>
          </a:lstStyle>
          <a:p>
            <a:pPr marL="0" lvl="0" algn="ctr"/>
            <a:r>
              <a:rPr lang="es-ES" dirty="0"/>
              <a:t>Título</a:t>
            </a:r>
            <a:endParaRPr lang="es-CO" dirty="0"/>
          </a:p>
        </p:txBody>
      </p:sp>
      <p:sp>
        <p:nvSpPr>
          <p:cNvPr id="4" name="Marcador de texto 7">
            <a:extLst>
              <a:ext uri="{FF2B5EF4-FFF2-40B4-BE49-F238E27FC236}">
                <a16:creationId xmlns:a16="http://schemas.microsoft.com/office/drawing/2014/main" id="{7B04246B-12F4-4B79-BB6A-B35919179FE9}"/>
              </a:ext>
            </a:extLst>
          </p:cNvPr>
          <p:cNvSpPr>
            <a:spLocks noGrp="1"/>
          </p:cNvSpPr>
          <p:nvPr>
            <p:ph type="body" sz="quarter" idx="10"/>
          </p:nvPr>
        </p:nvSpPr>
        <p:spPr>
          <a:xfrm>
            <a:off x="363538" y="2152650"/>
            <a:ext cx="11464668" cy="40719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Haga clic para modificar los estilos de texto del patrón</a:t>
            </a:r>
          </a:p>
          <a:p>
            <a:pPr lvl="0"/>
            <a:endParaRPr lang="es-ES" dirty="0"/>
          </a:p>
        </p:txBody>
      </p:sp>
      <p:cxnSp>
        <p:nvCxnSpPr>
          <p:cNvPr id="5" name="Conector recto 4">
            <a:extLst>
              <a:ext uri="{FF2B5EF4-FFF2-40B4-BE49-F238E27FC236}">
                <a16:creationId xmlns:a16="http://schemas.microsoft.com/office/drawing/2014/main" id="{1F286B8F-2163-49A2-936F-CCC3A06A0730}"/>
              </a:ext>
            </a:extLst>
          </p:cNvPr>
          <p:cNvCxnSpPr>
            <a:cxnSpLocks/>
          </p:cNvCxnSpPr>
          <p:nvPr userDrawn="1"/>
        </p:nvCxnSpPr>
        <p:spPr>
          <a:xfrm>
            <a:off x="4854928" y="957943"/>
            <a:ext cx="0" cy="4312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44981EF3-5248-489F-91F6-06266C91A597}"/>
              </a:ext>
            </a:extLst>
          </p:cNvPr>
          <p:cNvCxnSpPr>
            <a:cxnSpLocks/>
          </p:cNvCxnSpPr>
          <p:nvPr userDrawn="1"/>
        </p:nvCxnSpPr>
        <p:spPr>
          <a:xfrm>
            <a:off x="4763488" y="957943"/>
            <a:ext cx="0" cy="4312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4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9" name="Imagen 8" descr="Imagen que contiene persona, hombre, parado, mujer&#10;&#10;Descripción generada automáticamente">
            <a:extLst>
              <a:ext uri="{FF2B5EF4-FFF2-40B4-BE49-F238E27FC236}">
                <a16:creationId xmlns:a16="http://schemas.microsoft.com/office/drawing/2014/main" id="{DF2FC78E-E028-4195-BA6F-234E2B9C5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5"/>
            <a:ext cx="12192000" cy="6856389"/>
          </a:xfrm>
          <a:prstGeom prst="rect">
            <a:avLst/>
          </a:prstGeom>
        </p:spPr>
      </p:pic>
    </p:spTree>
    <p:extLst>
      <p:ext uri="{BB962C8B-B14F-4D97-AF65-F5344CB8AC3E}">
        <p14:creationId xmlns:p14="http://schemas.microsoft.com/office/powerpoint/2010/main" val="1590586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5B208E52-3A3E-436E-B284-86E9ECB84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5"/>
            <a:ext cx="12192000" cy="6852085"/>
          </a:xfrm>
          <a:prstGeom prst="rect">
            <a:avLst/>
          </a:prstGeom>
        </p:spPr>
      </p:pic>
      <p:sp>
        <p:nvSpPr>
          <p:cNvPr id="6" name="Título 5">
            <a:extLst>
              <a:ext uri="{FF2B5EF4-FFF2-40B4-BE49-F238E27FC236}">
                <a16:creationId xmlns:a16="http://schemas.microsoft.com/office/drawing/2014/main" id="{C990234F-E3DB-4960-923F-17B4DA126104}"/>
              </a:ext>
            </a:extLst>
          </p:cNvPr>
          <p:cNvSpPr>
            <a:spLocks noGrp="1"/>
          </p:cNvSpPr>
          <p:nvPr>
            <p:ph type="title"/>
          </p:nvPr>
        </p:nvSpPr>
        <p:spPr>
          <a:xfrm>
            <a:off x="1222476" y="868215"/>
            <a:ext cx="10515600" cy="1325563"/>
          </a:xfrm>
        </p:spPr>
        <p:txBody>
          <a:bodyPr/>
          <a:lstStyle>
            <a:lvl1pPr>
              <a:defRPr sz="3600" b="1">
                <a:solidFill>
                  <a:schemeClr val="bg1"/>
                </a:solidFill>
              </a:defRPr>
            </a:lvl1pPr>
          </a:lstStyle>
          <a:p>
            <a:r>
              <a:rPr lang="es-ES" dirty="0"/>
              <a:t>Haga clic para modificar el estilo de título del patrón</a:t>
            </a:r>
            <a:endParaRPr lang="es-CO" dirty="0"/>
          </a:p>
        </p:txBody>
      </p:sp>
      <p:sp>
        <p:nvSpPr>
          <p:cNvPr id="15" name="Marcador de texto 14">
            <a:extLst>
              <a:ext uri="{FF2B5EF4-FFF2-40B4-BE49-F238E27FC236}">
                <a16:creationId xmlns:a16="http://schemas.microsoft.com/office/drawing/2014/main" id="{151DD5F0-CE9C-4D80-8AEC-E08F3EE69099}"/>
              </a:ext>
            </a:extLst>
          </p:cNvPr>
          <p:cNvSpPr>
            <a:spLocks noGrp="1"/>
          </p:cNvSpPr>
          <p:nvPr>
            <p:ph type="body" sz="quarter" idx="10"/>
          </p:nvPr>
        </p:nvSpPr>
        <p:spPr>
          <a:xfrm>
            <a:off x="1222476" y="3698946"/>
            <a:ext cx="10515600" cy="1653886"/>
          </a:xfrm>
        </p:spPr>
        <p:txBody>
          <a:bodyPr>
            <a:normAutofit/>
          </a:bodyPr>
          <a:lstStyle>
            <a:lvl1pPr>
              <a:defRPr sz="1600">
                <a:solidFill>
                  <a:schemeClr val="bg1">
                    <a:lumMod val="50000"/>
                  </a:schemeClr>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939601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ítulo y texto vertical">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2BD30A-A1EB-4EC0-BF7B-73AEEA9E44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51"/>
            <a:ext cx="12192000" cy="6850498"/>
          </a:xfrm>
          <a:prstGeom prst="rect">
            <a:avLst/>
          </a:prstGeom>
        </p:spPr>
      </p:pic>
      <p:sp>
        <p:nvSpPr>
          <p:cNvPr id="3" name="Título 4">
            <a:extLst>
              <a:ext uri="{FF2B5EF4-FFF2-40B4-BE49-F238E27FC236}">
                <a16:creationId xmlns:a16="http://schemas.microsoft.com/office/drawing/2014/main" id="{EA9A7EF1-CE44-49A4-98A6-E705840FB076}"/>
              </a:ext>
            </a:extLst>
          </p:cNvPr>
          <p:cNvSpPr>
            <a:spLocks noGrp="1"/>
          </p:cNvSpPr>
          <p:nvPr>
            <p:ph type="title" hasCustomPrompt="1"/>
          </p:nvPr>
        </p:nvSpPr>
        <p:spPr>
          <a:xfrm>
            <a:off x="4739147" y="2376551"/>
            <a:ext cx="2841523" cy="701731"/>
          </a:xfrm>
          <a:noFill/>
        </p:spPr>
        <p:txBody>
          <a:bodyPr wrap="square" rtlCol="0" anchor="ctr">
            <a:spAutoFit/>
          </a:bodyPr>
          <a:lstStyle>
            <a:lvl1pPr algn="ctr">
              <a:defRPr lang="es-CO" sz="6600" b="1" dirty="0">
                <a:solidFill>
                  <a:schemeClr val="bg1"/>
                </a:solidFill>
                <a:latin typeface="+mn-lt"/>
                <a:ea typeface="+mn-ea"/>
                <a:cs typeface="+mn-cs"/>
              </a:defRPr>
            </a:lvl1pPr>
          </a:lstStyle>
          <a:p>
            <a:pPr marL="0" lvl="0" algn="ctr"/>
            <a:r>
              <a:rPr lang="es-CO" sz="4400" b="1" dirty="0">
                <a:solidFill>
                  <a:schemeClr val="bg1"/>
                </a:solidFill>
              </a:rPr>
              <a:t>TÍTULO </a:t>
            </a:r>
            <a:endParaRPr lang="es-CO" dirty="0"/>
          </a:p>
        </p:txBody>
      </p:sp>
      <p:sp>
        <p:nvSpPr>
          <p:cNvPr id="4" name="Marcador de texto 6">
            <a:extLst>
              <a:ext uri="{FF2B5EF4-FFF2-40B4-BE49-F238E27FC236}">
                <a16:creationId xmlns:a16="http://schemas.microsoft.com/office/drawing/2014/main" id="{828A06BC-DBD2-43E4-A5FD-95D07DB3C281}"/>
              </a:ext>
            </a:extLst>
          </p:cNvPr>
          <p:cNvSpPr>
            <a:spLocks noGrp="1"/>
          </p:cNvSpPr>
          <p:nvPr>
            <p:ph type="body" sz="quarter" idx="13"/>
          </p:nvPr>
        </p:nvSpPr>
        <p:spPr>
          <a:xfrm>
            <a:off x="3149600" y="4101384"/>
            <a:ext cx="6188364" cy="516798"/>
          </a:xfrm>
        </p:spPr>
        <p:txBody>
          <a:bodyPr>
            <a:normAutofit/>
          </a:bodyPr>
          <a:lstStyle>
            <a:lvl1pPr>
              <a:defRPr sz="2000">
                <a:solidFill>
                  <a:schemeClr val="bg1"/>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285483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ítulo y texto vertical">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0BE438E-1863-48D7-9D4D-6FE593F11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3" name="Conector recto 2">
            <a:extLst>
              <a:ext uri="{FF2B5EF4-FFF2-40B4-BE49-F238E27FC236}">
                <a16:creationId xmlns:a16="http://schemas.microsoft.com/office/drawing/2014/main" id="{FEA1784E-C718-4C85-814E-CD81910FCF15}"/>
              </a:ext>
            </a:extLst>
          </p:cNvPr>
          <p:cNvCxnSpPr>
            <a:cxnSpLocks/>
          </p:cNvCxnSpPr>
          <p:nvPr userDrawn="1"/>
        </p:nvCxnSpPr>
        <p:spPr>
          <a:xfrm flipH="1">
            <a:off x="2743200" y="1420544"/>
            <a:ext cx="645113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7EC3D577-95F8-4213-A20A-3CC702247499}"/>
              </a:ext>
            </a:extLst>
          </p:cNvPr>
          <p:cNvSpPr>
            <a:spLocks noGrp="1"/>
          </p:cNvSpPr>
          <p:nvPr>
            <p:ph type="title" hasCustomPrompt="1"/>
          </p:nvPr>
        </p:nvSpPr>
        <p:spPr>
          <a:xfrm>
            <a:off x="2743200" y="509465"/>
            <a:ext cx="6451135" cy="840230"/>
          </a:xfrm>
          <a:noFill/>
        </p:spPr>
        <p:txBody>
          <a:bodyPr wrap="square" rtlCol="0" anchor="ctr">
            <a:spAutoFit/>
          </a:bodyPr>
          <a:lstStyle>
            <a:lvl1pPr algn="ctr">
              <a:defRPr lang="es-CO" sz="5400" b="1" dirty="0">
                <a:solidFill>
                  <a:schemeClr val="tx2">
                    <a:lumMod val="75000"/>
                  </a:schemeClr>
                </a:solidFill>
                <a:latin typeface="+mn-lt"/>
                <a:ea typeface="+mn-ea"/>
                <a:cs typeface="+mn-cs"/>
              </a:defRPr>
            </a:lvl1pPr>
          </a:lstStyle>
          <a:p>
            <a:pPr marL="0" lvl="0"/>
            <a:r>
              <a:rPr lang="es-ES" dirty="0"/>
              <a:t>TÍTULO</a:t>
            </a:r>
            <a:endParaRPr lang="es-CO" dirty="0"/>
          </a:p>
        </p:txBody>
      </p:sp>
      <p:sp>
        <p:nvSpPr>
          <p:cNvPr id="11" name="Marcador de gráfico 10">
            <a:extLst>
              <a:ext uri="{FF2B5EF4-FFF2-40B4-BE49-F238E27FC236}">
                <a16:creationId xmlns:a16="http://schemas.microsoft.com/office/drawing/2014/main" id="{DA4D29FF-A63D-4166-9B7A-EFA48ADA788E}"/>
              </a:ext>
            </a:extLst>
          </p:cNvPr>
          <p:cNvSpPr>
            <a:spLocks noGrp="1"/>
          </p:cNvSpPr>
          <p:nvPr>
            <p:ph type="chart" sz="quarter" idx="10"/>
          </p:nvPr>
        </p:nvSpPr>
        <p:spPr>
          <a:xfrm>
            <a:off x="2497138" y="1897063"/>
            <a:ext cx="7531100" cy="4740275"/>
          </a:xfrm>
        </p:spPr>
        <p:txBody>
          <a:bodyPr/>
          <a:lstStyle/>
          <a:p>
            <a:endParaRPr lang="es-CO" dirty="0"/>
          </a:p>
        </p:txBody>
      </p:sp>
    </p:spTree>
    <p:extLst>
      <p:ext uri="{BB962C8B-B14F-4D97-AF65-F5344CB8AC3E}">
        <p14:creationId xmlns:p14="http://schemas.microsoft.com/office/powerpoint/2010/main" val="407788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ítulo y texto vertical">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0BE438E-1863-48D7-9D4D-6FE593F11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3" name="Conector recto 2">
            <a:extLst>
              <a:ext uri="{FF2B5EF4-FFF2-40B4-BE49-F238E27FC236}">
                <a16:creationId xmlns:a16="http://schemas.microsoft.com/office/drawing/2014/main" id="{FEA1784E-C718-4C85-814E-CD81910FCF15}"/>
              </a:ext>
            </a:extLst>
          </p:cNvPr>
          <p:cNvCxnSpPr>
            <a:cxnSpLocks/>
          </p:cNvCxnSpPr>
          <p:nvPr userDrawn="1"/>
        </p:nvCxnSpPr>
        <p:spPr>
          <a:xfrm flipH="1">
            <a:off x="2743200" y="1420544"/>
            <a:ext cx="645113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7EC3D577-95F8-4213-A20A-3CC702247499}"/>
              </a:ext>
            </a:extLst>
          </p:cNvPr>
          <p:cNvSpPr>
            <a:spLocks noGrp="1"/>
          </p:cNvSpPr>
          <p:nvPr>
            <p:ph type="title" hasCustomPrompt="1"/>
          </p:nvPr>
        </p:nvSpPr>
        <p:spPr>
          <a:xfrm>
            <a:off x="2743200" y="509465"/>
            <a:ext cx="6451135" cy="840230"/>
          </a:xfrm>
          <a:noFill/>
        </p:spPr>
        <p:txBody>
          <a:bodyPr wrap="square" rtlCol="0" anchor="ctr">
            <a:spAutoFit/>
          </a:bodyPr>
          <a:lstStyle>
            <a:lvl1pPr algn="ctr">
              <a:defRPr lang="es-CO" sz="5400" b="1" dirty="0">
                <a:solidFill>
                  <a:schemeClr val="tx2">
                    <a:lumMod val="75000"/>
                  </a:schemeClr>
                </a:solidFill>
                <a:latin typeface="+mn-lt"/>
                <a:ea typeface="+mn-ea"/>
                <a:cs typeface="+mn-cs"/>
              </a:defRPr>
            </a:lvl1pPr>
          </a:lstStyle>
          <a:p>
            <a:pPr marL="0" lvl="0"/>
            <a:r>
              <a:rPr lang="es-ES" dirty="0"/>
              <a:t>TÍTULO</a:t>
            </a:r>
            <a:endParaRPr lang="es-CO" dirty="0"/>
          </a:p>
        </p:txBody>
      </p:sp>
      <p:sp>
        <p:nvSpPr>
          <p:cNvPr id="11" name="Marcador de gráfico 10">
            <a:extLst>
              <a:ext uri="{FF2B5EF4-FFF2-40B4-BE49-F238E27FC236}">
                <a16:creationId xmlns:a16="http://schemas.microsoft.com/office/drawing/2014/main" id="{DA4D29FF-A63D-4166-9B7A-EFA48ADA788E}"/>
              </a:ext>
            </a:extLst>
          </p:cNvPr>
          <p:cNvSpPr>
            <a:spLocks noGrp="1"/>
          </p:cNvSpPr>
          <p:nvPr>
            <p:ph type="chart" sz="quarter" idx="10"/>
          </p:nvPr>
        </p:nvSpPr>
        <p:spPr>
          <a:xfrm>
            <a:off x="2497138" y="1897063"/>
            <a:ext cx="7531100" cy="4740275"/>
          </a:xfrm>
        </p:spPr>
        <p:txBody>
          <a:bodyPr/>
          <a:lstStyle/>
          <a:p>
            <a:endParaRPr lang="es-CO" dirty="0"/>
          </a:p>
        </p:txBody>
      </p:sp>
    </p:spTree>
    <p:extLst>
      <p:ext uri="{BB962C8B-B14F-4D97-AF65-F5344CB8AC3E}">
        <p14:creationId xmlns:p14="http://schemas.microsoft.com/office/powerpoint/2010/main" val="1638575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ítulo y texto vertical">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0BE438E-1863-48D7-9D4D-6FE593F11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3" name="Conector recto 2">
            <a:extLst>
              <a:ext uri="{FF2B5EF4-FFF2-40B4-BE49-F238E27FC236}">
                <a16:creationId xmlns:a16="http://schemas.microsoft.com/office/drawing/2014/main" id="{FEA1784E-C718-4C85-814E-CD81910FCF15}"/>
              </a:ext>
            </a:extLst>
          </p:cNvPr>
          <p:cNvCxnSpPr>
            <a:cxnSpLocks/>
          </p:cNvCxnSpPr>
          <p:nvPr userDrawn="1"/>
        </p:nvCxnSpPr>
        <p:spPr>
          <a:xfrm flipH="1">
            <a:off x="2743200" y="1420544"/>
            <a:ext cx="645113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7EC3D577-95F8-4213-A20A-3CC702247499}"/>
              </a:ext>
            </a:extLst>
          </p:cNvPr>
          <p:cNvSpPr>
            <a:spLocks noGrp="1"/>
          </p:cNvSpPr>
          <p:nvPr>
            <p:ph type="title" hasCustomPrompt="1"/>
          </p:nvPr>
        </p:nvSpPr>
        <p:spPr>
          <a:xfrm>
            <a:off x="2743200" y="509465"/>
            <a:ext cx="6451135" cy="840230"/>
          </a:xfrm>
          <a:noFill/>
        </p:spPr>
        <p:txBody>
          <a:bodyPr wrap="square" rtlCol="0" anchor="ctr">
            <a:spAutoFit/>
          </a:bodyPr>
          <a:lstStyle>
            <a:lvl1pPr algn="ctr">
              <a:defRPr lang="es-CO" sz="5400" b="1" dirty="0">
                <a:solidFill>
                  <a:schemeClr val="tx2">
                    <a:lumMod val="75000"/>
                  </a:schemeClr>
                </a:solidFill>
                <a:latin typeface="+mn-lt"/>
                <a:ea typeface="+mn-ea"/>
                <a:cs typeface="+mn-cs"/>
              </a:defRPr>
            </a:lvl1pPr>
          </a:lstStyle>
          <a:p>
            <a:pPr marL="0" lvl="0"/>
            <a:r>
              <a:rPr lang="es-ES" dirty="0"/>
              <a:t>TÍTULO</a:t>
            </a:r>
            <a:endParaRPr lang="es-CO" dirty="0"/>
          </a:p>
        </p:txBody>
      </p:sp>
      <p:sp>
        <p:nvSpPr>
          <p:cNvPr id="11" name="Marcador de gráfico 10">
            <a:extLst>
              <a:ext uri="{FF2B5EF4-FFF2-40B4-BE49-F238E27FC236}">
                <a16:creationId xmlns:a16="http://schemas.microsoft.com/office/drawing/2014/main" id="{DA4D29FF-A63D-4166-9B7A-EFA48ADA788E}"/>
              </a:ext>
            </a:extLst>
          </p:cNvPr>
          <p:cNvSpPr>
            <a:spLocks noGrp="1"/>
          </p:cNvSpPr>
          <p:nvPr>
            <p:ph type="chart" sz="quarter" idx="10"/>
          </p:nvPr>
        </p:nvSpPr>
        <p:spPr>
          <a:xfrm>
            <a:off x="2497138" y="1897063"/>
            <a:ext cx="7531100" cy="4740275"/>
          </a:xfrm>
        </p:spPr>
        <p:txBody>
          <a:bodyPr/>
          <a:lstStyle/>
          <a:p>
            <a:endParaRPr lang="es-CO" dirty="0"/>
          </a:p>
        </p:txBody>
      </p:sp>
    </p:spTree>
    <p:extLst>
      <p:ext uri="{BB962C8B-B14F-4D97-AF65-F5344CB8AC3E}">
        <p14:creationId xmlns:p14="http://schemas.microsoft.com/office/powerpoint/2010/main" val="376382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descr="Imagen que contiene hombre, tabla, frente, mujer&#10;&#10;Descripción generada automáticamente">
            <a:extLst>
              <a:ext uri="{FF2B5EF4-FFF2-40B4-BE49-F238E27FC236}">
                <a16:creationId xmlns:a16="http://schemas.microsoft.com/office/drawing/2014/main" id="{0385196F-20A5-4DD2-91B6-34C09B70B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Título 4">
            <a:extLst>
              <a:ext uri="{FF2B5EF4-FFF2-40B4-BE49-F238E27FC236}">
                <a16:creationId xmlns:a16="http://schemas.microsoft.com/office/drawing/2014/main" id="{41B8D9C1-C619-4961-AD13-AC941FCB9E28}"/>
              </a:ext>
            </a:extLst>
          </p:cNvPr>
          <p:cNvSpPr>
            <a:spLocks noGrp="1"/>
          </p:cNvSpPr>
          <p:nvPr>
            <p:ph type="title" hasCustomPrompt="1"/>
          </p:nvPr>
        </p:nvSpPr>
        <p:spPr>
          <a:xfrm>
            <a:off x="3211508" y="1979387"/>
            <a:ext cx="2000548" cy="701731"/>
          </a:xfrm>
          <a:noFill/>
        </p:spPr>
        <p:txBody>
          <a:bodyPr wrap="none" rtlCol="0" anchor="ctr">
            <a:spAutoFit/>
          </a:bodyPr>
          <a:lstStyle>
            <a:lvl1pPr algn="ctr">
              <a:defRPr lang="es-CO" sz="6600" b="1" dirty="0">
                <a:solidFill>
                  <a:schemeClr val="bg1"/>
                </a:solidFill>
                <a:latin typeface="+mn-lt"/>
                <a:ea typeface="+mn-ea"/>
                <a:cs typeface="+mn-cs"/>
              </a:defRPr>
            </a:lvl1pPr>
          </a:lstStyle>
          <a:p>
            <a:pPr marL="0" lvl="0" algn="ctr"/>
            <a:r>
              <a:rPr lang="es-CO" sz="4400" b="1" dirty="0">
                <a:solidFill>
                  <a:schemeClr val="bg1"/>
                </a:solidFill>
              </a:rPr>
              <a:t>TÍTULO </a:t>
            </a:r>
            <a:endParaRPr lang="es-CO" dirty="0"/>
          </a:p>
        </p:txBody>
      </p:sp>
      <p:sp>
        <p:nvSpPr>
          <p:cNvPr id="21" name="Marcador de texto 6">
            <a:extLst>
              <a:ext uri="{FF2B5EF4-FFF2-40B4-BE49-F238E27FC236}">
                <a16:creationId xmlns:a16="http://schemas.microsoft.com/office/drawing/2014/main" id="{E06C8200-68D5-47D0-BDD1-24667D91D42E}"/>
              </a:ext>
            </a:extLst>
          </p:cNvPr>
          <p:cNvSpPr>
            <a:spLocks noGrp="1"/>
          </p:cNvSpPr>
          <p:nvPr>
            <p:ph type="body" sz="quarter" idx="13"/>
          </p:nvPr>
        </p:nvSpPr>
        <p:spPr>
          <a:xfrm>
            <a:off x="1117600" y="3704220"/>
            <a:ext cx="6188364" cy="516798"/>
          </a:xfrm>
        </p:spPr>
        <p:txBody>
          <a:bodyPr>
            <a:normAutofit/>
          </a:bodyPr>
          <a:lstStyle>
            <a:lvl1pPr>
              <a:defRPr sz="2000">
                <a:solidFill>
                  <a:schemeClr val="bg1"/>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278947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53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Imagen 6" descr="Imagen que contiene persona, hombre, parado, mujer&#10;&#10;Descripción generada automáticamente">
            <a:extLst>
              <a:ext uri="{FF2B5EF4-FFF2-40B4-BE49-F238E27FC236}">
                <a16:creationId xmlns:a16="http://schemas.microsoft.com/office/drawing/2014/main" id="{DF2FC78E-E028-4195-BA6F-234E2B9C5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5"/>
            <a:ext cx="12192000" cy="6856389"/>
          </a:xfrm>
          <a:prstGeom prst="rect">
            <a:avLst/>
          </a:prstGeom>
        </p:spPr>
      </p:pic>
      <p:sp>
        <p:nvSpPr>
          <p:cNvPr id="3" name="Título 4">
            <a:extLst>
              <a:ext uri="{FF2B5EF4-FFF2-40B4-BE49-F238E27FC236}">
                <a16:creationId xmlns:a16="http://schemas.microsoft.com/office/drawing/2014/main" id="{EA02A839-97C8-4A97-AAEA-DD3CCC7D1151}"/>
              </a:ext>
            </a:extLst>
          </p:cNvPr>
          <p:cNvSpPr>
            <a:spLocks noGrp="1"/>
          </p:cNvSpPr>
          <p:nvPr>
            <p:ph type="title" hasCustomPrompt="1"/>
          </p:nvPr>
        </p:nvSpPr>
        <p:spPr>
          <a:xfrm>
            <a:off x="5243508" y="2376551"/>
            <a:ext cx="2000548" cy="701731"/>
          </a:xfrm>
          <a:noFill/>
        </p:spPr>
        <p:txBody>
          <a:bodyPr wrap="none" rtlCol="0" anchor="ctr">
            <a:spAutoFit/>
          </a:bodyPr>
          <a:lstStyle>
            <a:lvl1pPr algn="ctr">
              <a:defRPr lang="es-CO" sz="6600" b="1" dirty="0">
                <a:solidFill>
                  <a:schemeClr val="bg1"/>
                </a:solidFill>
                <a:latin typeface="+mn-lt"/>
                <a:ea typeface="+mn-ea"/>
                <a:cs typeface="+mn-cs"/>
              </a:defRPr>
            </a:lvl1pPr>
          </a:lstStyle>
          <a:p>
            <a:pPr marL="0" lvl="0" algn="ctr"/>
            <a:r>
              <a:rPr lang="es-CO" sz="4400" b="1" dirty="0">
                <a:solidFill>
                  <a:schemeClr val="bg1"/>
                </a:solidFill>
              </a:rPr>
              <a:t>TÍTULO </a:t>
            </a:r>
            <a:endParaRPr lang="es-CO" dirty="0"/>
          </a:p>
        </p:txBody>
      </p:sp>
      <p:sp>
        <p:nvSpPr>
          <p:cNvPr id="4" name="Marcador de texto 6">
            <a:extLst>
              <a:ext uri="{FF2B5EF4-FFF2-40B4-BE49-F238E27FC236}">
                <a16:creationId xmlns:a16="http://schemas.microsoft.com/office/drawing/2014/main" id="{C754C4C1-EC40-4103-9CA7-AD05A20AE630}"/>
              </a:ext>
            </a:extLst>
          </p:cNvPr>
          <p:cNvSpPr>
            <a:spLocks noGrp="1"/>
          </p:cNvSpPr>
          <p:nvPr>
            <p:ph type="body" sz="quarter" idx="13"/>
          </p:nvPr>
        </p:nvSpPr>
        <p:spPr>
          <a:xfrm>
            <a:off x="3149600" y="4101384"/>
            <a:ext cx="6188364" cy="516798"/>
          </a:xfrm>
        </p:spPr>
        <p:txBody>
          <a:bodyPr>
            <a:normAutofit/>
          </a:bodyPr>
          <a:lstStyle>
            <a:lvl1pPr>
              <a:defRPr sz="2000">
                <a:solidFill>
                  <a:schemeClr val="bg1"/>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1399018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7" name="Imagen 6" descr="Imagen que contiene mujer, cocina, cuarto, joven&#10;&#10;Descripción generada automáticamente">
            <a:extLst>
              <a:ext uri="{FF2B5EF4-FFF2-40B4-BE49-F238E27FC236}">
                <a16:creationId xmlns:a16="http://schemas.microsoft.com/office/drawing/2014/main" id="{55B4008F-6DD4-4CD9-AD71-5D451C18F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Gráfico 3">
            <a:extLst>
              <a:ext uri="{FF2B5EF4-FFF2-40B4-BE49-F238E27FC236}">
                <a16:creationId xmlns:a16="http://schemas.microsoft.com/office/drawing/2014/main" id="{92DFBCA2-DFE5-4CDB-8323-9EC9FA169A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90782" y="657488"/>
            <a:ext cx="3667125" cy="5562600"/>
          </a:xfrm>
          <a:prstGeom prst="rect">
            <a:avLst/>
          </a:prstGeom>
        </p:spPr>
      </p:pic>
      <p:pic>
        <p:nvPicPr>
          <p:cNvPr id="6" name="Gráfico 5">
            <a:extLst>
              <a:ext uri="{FF2B5EF4-FFF2-40B4-BE49-F238E27FC236}">
                <a16:creationId xmlns:a16="http://schemas.microsoft.com/office/drawing/2014/main" id="{0981FEE3-8C94-4DBD-9888-6D83A2663B64}"/>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461846" y="647699"/>
            <a:ext cx="533400" cy="644206"/>
          </a:xfrm>
          <a:prstGeom prst="rect">
            <a:avLst/>
          </a:prstGeom>
        </p:spPr>
      </p:pic>
      <p:pic>
        <p:nvPicPr>
          <p:cNvPr id="8" name="Gráfico 7">
            <a:extLst>
              <a:ext uri="{FF2B5EF4-FFF2-40B4-BE49-F238E27FC236}">
                <a16:creationId xmlns:a16="http://schemas.microsoft.com/office/drawing/2014/main" id="{34BC0A99-3A85-43B6-902B-9DE130A7D00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5551167" y="5575881"/>
            <a:ext cx="533400" cy="644206"/>
          </a:xfrm>
          <a:prstGeom prst="rect">
            <a:avLst/>
          </a:prstGeom>
        </p:spPr>
      </p:pic>
      <p:sp>
        <p:nvSpPr>
          <p:cNvPr id="2" name="Título 1">
            <a:extLst>
              <a:ext uri="{FF2B5EF4-FFF2-40B4-BE49-F238E27FC236}">
                <a16:creationId xmlns:a16="http://schemas.microsoft.com/office/drawing/2014/main" id="{5C4C8AEE-C3AF-4A32-903A-16D34533960E}"/>
              </a:ext>
            </a:extLst>
          </p:cNvPr>
          <p:cNvSpPr>
            <a:spLocks noGrp="1"/>
          </p:cNvSpPr>
          <p:nvPr>
            <p:ph type="title" hasCustomPrompt="1"/>
          </p:nvPr>
        </p:nvSpPr>
        <p:spPr>
          <a:xfrm>
            <a:off x="1577110" y="969802"/>
            <a:ext cx="2745509" cy="1325563"/>
          </a:xfrm>
        </p:spPr>
        <p:txBody>
          <a:bodyPr/>
          <a:lstStyle>
            <a:lvl1pPr>
              <a:defRPr sz="6600" b="1">
                <a:solidFill>
                  <a:schemeClr val="bg1"/>
                </a:solidFill>
                <a:latin typeface="+mn-lt"/>
              </a:defRPr>
            </a:lvl1pPr>
          </a:lstStyle>
          <a:p>
            <a:r>
              <a:rPr lang="es-ES" dirty="0"/>
              <a:t>TÍTULO</a:t>
            </a:r>
            <a:endParaRPr lang="es-CO" dirty="0"/>
          </a:p>
        </p:txBody>
      </p:sp>
      <p:sp>
        <p:nvSpPr>
          <p:cNvPr id="9" name="Marcador de texto 8">
            <a:extLst>
              <a:ext uri="{FF2B5EF4-FFF2-40B4-BE49-F238E27FC236}">
                <a16:creationId xmlns:a16="http://schemas.microsoft.com/office/drawing/2014/main" id="{E76F7845-7DC4-4C30-A153-96D4AFDCC4C8}"/>
              </a:ext>
            </a:extLst>
          </p:cNvPr>
          <p:cNvSpPr>
            <a:spLocks noGrp="1"/>
          </p:cNvSpPr>
          <p:nvPr>
            <p:ph type="body" sz="quarter" idx="10"/>
          </p:nvPr>
        </p:nvSpPr>
        <p:spPr>
          <a:xfrm>
            <a:off x="1459345" y="2789238"/>
            <a:ext cx="3279343" cy="3076575"/>
          </a:xfrm>
        </p:spPr>
        <p:txBody>
          <a:bodyPr/>
          <a:lstStyle>
            <a:lvl1pPr>
              <a:defRPr sz="1800">
                <a:solidFill>
                  <a:schemeClr val="bg1"/>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1501781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2EC1AE2-521A-4E8B-8DBA-27BEAB0DD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Gráfico 8">
            <a:extLst>
              <a:ext uri="{FF2B5EF4-FFF2-40B4-BE49-F238E27FC236}">
                <a16:creationId xmlns:a16="http://schemas.microsoft.com/office/drawing/2014/main" id="{7D0E102C-757B-40A1-8A97-E03D3261885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 y="2952373"/>
            <a:ext cx="11526473" cy="952500"/>
          </a:xfrm>
          <a:prstGeom prst="rect">
            <a:avLst/>
          </a:prstGeom>
        </p:spPr>
      </p:pic>
      <p:sp>
        <p:nvSpPr>
          <p:cNvPr id="17" name="Marcador de texto 16">
            <a:extLst>
              <a:ext uri="{FF2B5EF4-FFF2-40B4-BE49-F238E27FC236}">
                <a16:creationId xmlns:a16="http://schemas.microsoft.com/office/drawing/2014/main" id="{94C947FE-AC75-405A-B5CC-0099A17C0E36}"/>
              </a:ext>
            </a:extLst>
          </p:cNvPr>
          <p:cNvSpPr>
            <a:spLocks noGrp="1"/>
          </p:cNvSpPr>
          <p:nvPr>
            <p:ph type="body" sz="quarter" idx="11"/>
          </p:nvPr>
        </p:nvSpPr>
        <p:spPr>
          <a:xfrm>
            <a:off x="4768850" y="4079875"/>
            <a:ext cx="6757622" cy="1819275"/>
          </a:xfrm>
        </p:spPr>
        <p:txBody>
          <a:bodyPr/>
          <a:lstStyle>
            <a:lvl1pPr>
              <a:defRPr sz="2400">
                <a:solidFill>
                  <a:schemeClr val="bg1">
                    <a:lumMod val="50000"/>
                  </a:schemeClr>
                </a:solidFill>
              </a:defRPr>
            </a:lvl1pPr>
            <a:lvl2pPr marL="457200" indent="0">
              <a:buNone/>
              <a:defRPr/>
            </a:lvl2pPr>
          </a:lstStyle>
          <a:p>
            <a:pPr lvl="0"/>
            <a:r>
              <a:rPr lang="es-ES" dirty="0"/>
              <a:t>Haga clic para modificar los estilos de texto del patrón</a:t>
            </a:r>
          </a:p>
        </p:txBody>
      </p:sp>
      <p:sp>
        <p:nvSpPr>
          <p:cNvPr id="18" name="Título 17">
            <a:extLst>
              <a:ext uri="{FF2B5EF4-FFF2-40B4-BE49-F238E27FC236}">
                <a16:creationId xmlns:a16="http://schemas.microsoft.com/office/drawing/2014/main" id="{7987D6B1-1E16-449F-AAE2-7EAFDA5731EE}"/>
              </a:ext>
            </a:extLst>
          </p:cNvPr>
          <p:cNvSpPr>
            <a:spLocks noGrp="1"/>
          </p:cNvSpPr>
          <p:nvPr>
            <p:ph type="title"/>
          </p:nvPr>
        </p:nvSpPr>
        <p:spPr>
          <a:xfrm>
            <a:off x="179439" y="2754312"/>
            <a:ext cx="10515600" cy="1325563"/>
          </a:xfrm>
        </p:spPr>
        <p:txBody>
          <a:bodyPr>
            <a:normAutofit/>
          </a:bodyPr>
          <a:lstStyle>
            <a:lvl1pPr>
              <a:defRPr sz="3600">
                <a:solidFill>
                  <a:schemeClr val="bg1"/>
                </a:solidFill>
                <a:latin typeface="+mn-lt"/>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40549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pic>
        <p:nvPicPr>
          <p:cNvPr id="8" name="Imagen 7" descr="Imagen que contiene mujer, cocina, cuarto, joven&#10;&#10;Descripción generada automáticamente">
            <a:extLst>
              <a:ext uri="{FF2B5EF4-FFF2-40B4-BE49-F238E27FC236}">
                <a16:creationId xmlns:a16="http://schemas.microsoft.com/office/drawing/2014/main" id="{55B4008F-6DD4-4CD9-AD71-5D451C18F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0" name="Gráfico 3">
            <a:extLst>
              <a:ext uri="{FF2B5EF4-FFF2-40B4-BE49-F238E27FC236}">
                <a16:creationId xmlns:a16="http://schemas.microsoft.com/office/drawing/2014/main" id="{92DFBCA2-DFE5-4CDB-8323-9EC9FA169A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90782" y="657488"/>
            <a:ext cx="3667125" cy="5562600"/>
          </a:xfrm>
          <a:prstGeom prst="rect">
            <a:avLst/>
          </a:prstGeom>
        </p:spPr>
      </p:pic>
      <p:pic>
        <p:nvPicPr>
          <p:cNvPr id="11" name="Gráfico 5">
            <a:extLst>
              <a:ext uri="{FF2B5EF4-FFF2-40B4-BE49-F238E27FC236}">
                <a16:creationId xmlns:a16="http://schemas.microsoft.com/office/drawing/2014/main" id="{0981FEE3-8C94-4DBD-9888-6D83A2663B64}"/>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461846" y="647699"/>
            <a:ext cx="533400" cy="644206"/>
          </a:xfrm>
          <a:prstGeom prst="rect">
            <a:avLst/>
          </a:prstGeom>
        </p:spPr>
      </p:pic>
      <p:pic>
        <p:nvPicPr>
          <p:cNvPr id="12" name="Gráfico 7">
            <a:extLst>
              <a:ext uri="{FF2B5EF4-FFF2-40B4-BE49-F238E27FC236}">
                <a16:creationId xmlns:a16="http://schemas.microsoft.com/office/drawing/2014/main" id="{34BC0A99-3A85-43B6-902B-9DE130A7D00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5551167" y="5575881"/>
            <a:ext cx="533400" cy="644206"/>
          </a:xfrm>
          <a:prstGeom prst="rect">
            <a:avLst/>
          </a:prstGeom>
        </p:spPr>
      </p:pic>
    </p:spTree>
    <p:extLst>
      <p:ext uri="{BB962C8B-B14F-4D97-AF65-F5344CB8AC3E}">
        <p14:creationId xmlns:p14="http://schemas.microsoft.com/office/powerpoint/2010/main" val="357886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EBA1F9-637C-4523-A6F7-F296AAF29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984190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ítulo y texto vertical">
    <p:spTree>
      <p:nvGrpSpPr>
        <p:cNvPr id="1" name=""/>
        <p:cNvGrpSpPr/>
        <p:nvPr/>
      </p:nvGrpSpPr>
      <p:grpSpPr>
        <a:xfrm>
          <a:off x="0" y="0"/>
          <a:ext cx="0" cy="0"/>
          <a:chOff x="0" y="0"/>
          <a:chExt cx="0" cy="0"/>
        </a:xfrm>
      </p:grpSpPr>
      <p:pic>
        <p:nvPicPr>
          <p:cNvPr id="3" name="Imagen 2" descr="Imagen que contiene mujer, sostener, parado&#10;&#10;Descripción generada automáticamente">
            <a:extLst>
              <a:ext uri="{FF2B5EF4-FFF2-40B4-BE49-F238E27FC236}">
                <a16:creationId xmlns:a16="http://schemas.microsoft.com/office/drawing/2014/main" id="{1B097E37-8E10-4AB6-928A-B44D59F90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7" name="Gráfico 6">
            <a:extLst>
              <a:ext uri="{FF2B5EF4-FFF2-40B4-BE49-F238E27FC236}">
                <a16:creationId xmlns:a16="http://schemas.microsoft.com/office/drawing/2014/main" id="{F9D1F592-9A71-400B-B2B5-F2D8DE7CB8A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92963" y="275208"/>
            <a:ext cx="5513033" cy="6329778"/>
          </a:xfrm>
          <a:prstGeom prst="rect">
            <a:avLst/>
          </a:prstGeom>
        </p:spPr>
      </p:pic>
      <p:sp>
        <p:nvSpPr>
          <p:cNvPr id="4" name="Título 3">
            <a:extLst>
              <a:ext uri="{FF2B5EF4-FFF2-40B4-BE49-F238E27FC236}">
                <a16:creationId xmlns:a16="http://schemas.microsoft.com/office/drawing/2014/main" id="{4B77B31C-5965-4BA1-8E45-6131491068F4}"/>
              </a:ext>
            </a:extLst>
          </p:cNvPr>
          <p:cNvSpPr>
            <a:spLocks noGrp="1"/>
          </p:cNvSpPr>
          <p:nvPr>
            <p:ph type="title" hasCustomPrompt="1"/>
          </p:nvPr>
        </p:nvSpPr>
        <p:spPr>
          <a:xfrm>
            <a:off x="838200" y="607791"/>
            <a:ext cx="4451555" cy="840230"/>
          </a:xfrm>
          <a:noFill/>
        </p:spPr>
        <p:txBody>
          <a:bodyPr vert="horz" wrap="square" lIns="91440" tIns="45720" rIns="91440" bIns="45720" rtlCol="0" anchor="ctr">
            <a:spAutoFit/>
          </a:bodyPr>
          <a:lstStyle>
            <a:lvl1pPr>
              <a:defRPr lang="es-CO" sz="5400" b="1" dirty="0">
                <a:solidFill>
                  <a:schemeClr val="tx2">
                    <a:lumMod val="75000"/>
                  </a:schemeClr>
                </a:solidFill>
                <a:latin typeface="+mn-lt"/>
                <a:ea typeface="+mn-ea"/>
                <a:cs typeface="+mn-cs"/>
              </a:defRPr>
            </a:lvl1pPr>
          </a:lstStyle>
          <a:p>
            <a:pPr marL="0" lvl="0" algn="ctr"/>
            <a:r>
              <a:rPr lang="es-ES" dirty="0"/>
              <a:t>Título</a:t>
            </a:r>
            <a:endParaRPr lang="es-CO" dirty="0"/>
          </a:p>
        </p:txBody>
      </p:sp>
      <p:sp>
        <p:nvSpPr>
          <p:cNvPr id="8" name="Marcador de texto 7">
            <a:extLst>
              <a:ext uri="{FF2B5EF4-FFF2-40B4-BE49-F238E27FC236}">
                <a16:creationId xmlns:a16="http://schemas.microsoft.com/office/drawing/2014/main" id="{4906DC56-49FB-4C08-9598-3421F758F255}"/>
              </a:ext>
            </a:extLst>
          </p:cNvPr>
          <p:cNvSpPr>
            <a:spLocks noGrp="1"/>
          </p:cNvSpPr>
          <p:nvPr>
            <p:ph type="body" sz="quarter" idx="10"/>
          </p:nvPr>
        </p:nvSpPr>
        <p:spPr>
          <a:xfrm>
            <a:off x="363538" y="2152650"/>
            <a:ext cx="5141912" cy="4071938"/>
          </a:xfrm>
        </p:spPr>
        <p:txBody>
          <a:bodyPr/>
          <a:lstStyle>
            <a:lvl1pPr>
              <a:defRPr>
                <a:solidFill>
                  <a:schemeClr val="bg1">
                    <a:lumMod val="50000"/>
                  </a:schemeClr>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3095311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913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AEB52E1-3A6C-4C72-9B69-423E28565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áfico 2">
            <a:extLst>
              <a:ext uri="{FF2B5EF4-FFF2-40B4-BE49-F238E27FC236}">
                <a16:creationId xmlns:a16="http://schemas.microsoft.com/office/drawing/2014/main" id="{C4E7D86A-D1BC-4CE7-9B93-24AF1A429C5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17964" y="573223"/>
            <a:ext cx="8201891" cy="1390650"/>
          </a:xfrm>
          <a:prstGeom prst="rect">
            <a:avLst/>
          </a:prstGeom>
        </p:spPr>
      </p:pic>
      <p:sp>
        <p:nvSpPr>
          <p:cNvPr id="4" name="Título 4">
            <a:extLst>
              <a:ext uri="{FF2B5EF4-FFF2-40B4-BE49-F238E27FC236}">
                <a16:creationId xmlns:a16="http://schemas.microsoft.com/office/drawing/2014/main" id="{550C2860-26DF-486C-8DFE-DFA726852495}"/>
              </a:ext>
            </a:extLst>
          </p:cNvPr>
          <p:cNvSpPr>
            <a:spLocks noGrp="1"/>
          </p:cNvSpPr>
          <p:nvPr>
            <p:ph type="title" hasCustomPrompt="1"/>
          </p:nvPr>
        </p:nvSpPr>
        <p:spPr>
          <a:xfrm>
            <a:off x="3532782" y="778804"/>
            <a:ext cx="5126435" cy="979488"/>
          </a:xfrm>
        </p:spPr>
        <p:txBody>
          <a:bodyPr>
            <a:normAutofit/>
          </a:bodyPr>
          <a:lstStyle>
            <a:lvl1pPr marL="0" algn="ctr" defTabSz="914400" rtl="0" eaLnBrk="1" latinLnBrk="0" hangingPunct="1">
              <a:defRPr lang="es-CO" sz="4800" b="1" kern="1200" dirty="0">
                <a:solidFill>
                  <a:schemeClr val="tx2">
                    <a:lumMod val="75000"/>
                  </a:schemeClr>
                </a:solidFill>
                <a:latin typeface="+mn-lt"/>
                <a:ea typeface="+mn-ea"/>
                <a:cs typeface="+mn-cs"/>
              </a:defRPr>
            </a:lvl1pPr>
          </a:lstStyle>
          <a:p>
            <a:r>
              <a:rPr lang="es-ES" dirty="0"/>
              <a:t>Título</a:t>
            </a:r>
            <a:endParaRPr lang="es-CO" dirty="0"/>
          </a:p>
        </p:txBody>
      </p:sp>
      <p:sp>
        <p:nvSpPr>
          <p:cNvPr id="5" name="Marcador de gráfico 4">
            <a:extLst>
              <a:ext uri="{FF2B5EF4-FFF2-40B4-BE49-F238E27FC236}">
                <a16:creationId xmlns:a16="http://schemas.microsoft.com/office/drawing/2014/main" id="{902F87BE-3EDA-48AE-9D8E-55DE5A173A62}"/>
              </a:ext>
            </a:extLst>
          </p:cNvPr>
          <p:cNvSpPr>
            <a:spLocks noGrp="1"/>
          </p:cNvSpPr>
          <p:nvPr>
            <p:ph type="chart" sz="quarter" idx="10"/>
          </p:nvPr>
        </p:nvSpPr>
        <p:spPr>
          <a:xfrm>
            <a:off x="1504950" y="2317750"/>
            <a:ext cx="8415338" cy="4165600"/>
          </a:xfrm>
        </p:spPr>
        <p:txBody>
          <a:bodyPr/>
          <a:lstStyle/>
          <a:p>
            <a:endParaRPr lang="es-CO"/>
          </a:p>
        </p:txBody>
      </p:sp>
    </p:spTree>
    <p:extLst>
      <p:ext uri="{BB962C8B-B14F-4D97-AF65-F5344CB8AC3E}">
        <p14:creationId xmlns:p14="http://schemas.microsoft.com/office/powerpoint/2010/main" val="89565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297965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69BDD6-7841-43BB-846F-1D47416C64C0}" type="datetimeFigureOut">
              <a:rPr lang="es-CO" smtClean="0"/>
              <a:t>23/11/2020</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25186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69BDD6-7841-43BB-846F-1D47416C64C0}" type="datetimeFigureOut">
              <a:rPr lang="es-CO" smtClean="0"/>
              <a:t>23/11/2020</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230950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9BDD6-7841-43BB-846F-1D47416C64C0}" type="datetimeFigureOut">
              <a:rPr lang="es-CO" smtClean="0"/>
              <a:t>23/11/2020</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34514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54289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D69BDD6-7841-43BB-846F-1D47416C64C0}" type="datetimeFigureOut">
              <a:rPr lang="es-CO" smtClean="0"/>
              <a:t>23/11/2020</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BC30FD-7B7C-48C3-BB67-B214ED2E7F8A}" type="slidenum">
              <a:rPr lang="es-CO" smtClean="0"/>
              <a:t>‹Nº›</a:t>
            </a:fld>
            <a:endParaRPr lang="es-CO"/>
          </a:p>
        </p:txBody>
      </p:sp>
    </p:spTree>
    <p:extLst>
      <p:ext uri="{BB962C8B-B14F-4D97-AF65-F5344CB8AC3E}">
        <p14:creationId xmlns:p14="http://schemas.microsoft.com/office/powerpoint/2010/main" val="15578632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69BDD6-7841-43BB-846F-1D47416C64C0}" type="datetimeFigureOut">
              <a:rPr lang="es-CO" smtClean="0"/>
              <a:t>23/11/2020</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BC30FD-7B7C-48C3-BB67-B214ED2E7F8A}" type="slidenum">
              <a:rPr lang="es-CO" smtClean="0"/>
              <a:t>‹Nº›</a:t>
            </a:fld>
            <a:endParaRPr lang="es-CO"/>
          </a:p>
        </p:txBody>
      </p:sp>
    </p:spTree>
    <p:extLst>
      <p:ext uri="{BB962C8B-B14F-4D97-AF65-F5344CB8AC3E}">
        <p14:creationId xmlns:p14="http://schemas.microsoft.com/office/powerpoint/2010/main" val="15755059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1" r:id="rId18"/>
    <p:sldLayoutId id="2147483735" r:id="rId19"/>
    <p:sldLayoutId id="2147483736" r:id="rId20"/>
    <p:sldLayoutId id="2147483739" r:id="rId21"/>
    <p:sldLayoutId id="2147483740" r:id="rId22"/>
    <p:sldLayoutId id="2147483741" r:id="rId23"/>
    <p:sldLayoutId id="2147483742" r:id="rId24"/>
    <p:sldLayoutId id="2147483649" r:id="rId25"/>
    <p:sldLayoutId id="2147483671" r:id="rId26"/>
    <p:sldLayoutId id="2147483650" r:id="rId27"/>
    <p:sldLayoutId id="2147483651" r:id="rId28"/>
    <p:sldLayoutId id="2147483672" r:id="rId29"/>
    <p:sldLayoutId id="2147483654" r:id="rId30"/>
    <p:sldLayoutId id="2147483662" r:id="rId31"/>
    <p:sldLayoutId id="2147483663" r:id="rId32"/>
    <p:sldLayoutId id="2147483668" r:id="rId33"/>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hyperlink" Target="http://www.alcaldiabogota.gov.co/sisjur/normas/Norma1.jsp?i=6926#1" TargetMode="Externa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hyperlink" Target="http://www.alcaldiabogota.gov.co/sisjur/normas/Norma1.jsp?i=6925#1" TargetMode="Externa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hyperlink" Target="http://www.alcaldiabogota.gov.co/sisjur/normas/Norma1.jsp?i=6925#1" TargetMode="Externa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hyperlink" Target="http://www.alcaldiabogota.gov.co/sisjur/normas/Norma1.jsp?i=6925#1" TargetMode="Externa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www.alcaldiabogota.gov.co/sisjur/normas/Norma1.jsp?i=48425#626.c" TargetMode="External"/><Relationship Id="rId2" Type="http://schemas.openxmlformats.org/officeDocument/2006/relationships/hyperlink" Target="http://www.alcaldiabogota.gov.co/sisjur/normas/Norma1.jsp?i=6925#1"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www.alcaldiabogota.gov.co/sisjur/normas/Norma1.jsp?i=4162" TargetMode="Externa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hyperlink" Target="http://www.alcaldiabogota.gov.co/sisjur/normas/Norma1.jsp?i=68722#2" TargetMode="External"/><Relationship Id="rId2" Type="http://schemas.openxmlformats.org/officeDocument/2006/relationships/hyperlink" Target="http://www.alcaldiabogota.gov.co/sisjur/normas/Norma1.jsp?i=69846#24" TargetMode="Externa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AFC18-0B0F-47A8-B493-FD579C1C10DE}"/>
              </a:ext>
            </a:extLst>
          </p:cNvPr>
          <p:cNvSpPr>
            <a:spLocks noGrp="1"/>
          </p:cNvSpPr>
          <p:nvPr>
            <p:ph type="title"/>
          </p:nvPr>
        </p:nvSpPr>
        <p:spPr>
          <a:xfrm>
            <a:off x="1210615" y="1271588"/>
            <a:ext cx="5318774" cy="2414587"/>
          </a:xfrm>
        </p:spPr>
        <p:txBody>
          <a:bodyPr>
            <a:normAutofit fontScale="90000"/>
          </a:bodyPr>
          <a:lstStyle/>
          <a:p>
            <a:pPr>
              <a:spcBef>
                <a:spcPct val="50000"/>
              </a:spcBef>
            </a:pP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LA PROPIEDAD HORIZONTAL</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EN EL DERECHO CIVIL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
            </a:r>
            <a:br>
              <a:rPr lang="es-ES_tradnl" sz="3100" b="1" i="1" dirty="0">
                <a:solidFill>
                  <a:srgbClr val="7030A0"/>
                </a:solidFill>
                <a:effectLst>
                  <a:outerShdw blurRad="38100" dist="38100" dir="2700000" algn="tl">
                    <a:srgbClr val="000000">
                      <a:alpha val="43137"/>
                    </a:srgbClr>
                  </a:outerShdw>
                </a:effectLst>
              </a:rPr>
            </a:br>
            <a:r>
              <a:rPr lang="es-ES_tradnl" sz="3100" b="1" i="1" dirty="0">
                <a:solidFill>
                  <a:srgbClr val="7030A0"/>
                </a:solidFill>
                <a:effectLst>
                  <a:outerShdw blurRad="38100" dist="38100" dir="2700000" algn="tl">
                    <a:srgbClr val="000000">
                      <a:alpha val="43137"/>
                    </a:srgbClr>
                  </a:outerShdw>
                </a:effectLst>
              </a:rPr>
              <a:t>ACTUALIZACIÓN</a:t>
            </a:r>
            <a:r>
              <a:rPr lang="es-ES" sz="3100" b="1" i="1" dirty="0">
                <a:solidFill>
                  <a:srgbClr val="7030A0"/>
                </a:solidFill>
                <a:effectLst>
                  <a:outerShdw blurRad="38100" dist="38100" dir="2700000" algn="tl">
                    <a:srgbClr val="000000">
                      <a:alpha val="43137"/>
                    </a:srgbClr>
                  </a:outerShdw>
                </a:effectLst>
              </a:rPr>
              <a:t/>
            </a:r>
            <a:br>
              <a:rPr lang="es-ES" sz="3100" b="1" i="1" dirty="0">
                <a:solidFill>
                  <a:srgbClr val="7030A0"/>
                </a:solidFill>
                <a:effectLst>
                  <a:outerShdw blurRad="38100" dist="38100" dir="2700000" algn="tl">
                    <a:srgbClr val="000000">
                      <a:alpha val="43137"/>
                    </a:srgbClr>
                  </a:outerShdw>
                </a:effectLst>
              </a:rPr>
            </a:br>
            <a:r>
              <a:rPr lang="es-ES" sz="3100" b="1" i="1" dirty="0">
                <a:solidFill>
                  <a:srgbClr val="7030A0"/>
                </a:solidFill>
                <a:effectLst>
                  <a:outerShdw blurRad="38100" dist="38100" dir="2700000" algn="tl">
                    <a:srgbClr val="000000">
                      <a:alpha val="43137"/>
                    </a:srgbClr>
                  </a:outerShdw>
                </a:effectLst>
              </a:rPr>
              <a:t> </a:t>
            </a:r>
            <a:endParaRPr lang="es-CO" sz="2700" b="1" dirty="0">
              <a:solidFill>
                <a:srgbClr val="7030A0"/>
              </a:solidFill>
              <a:effectLst>
                <a:outerShdw blurRad="38100" dist="38100" dir="2700000" algn="tl">
                  <a:srgbClr val="000000">
                    <a:alpha val="43137"/>
                  </a:srgbClr>
                </a:outerShdw>
              </a:effectLst>
            </a:endParaRPr>
          </a:p>
        </p:txBody>
      </p:sp>
      <p:sp>
        <p:nvSpPr>
          <p:cNvPr id="3" name="Marcador de texto 2">
            <a:extLst>
              <a:ext uri="{FF2B5EF4-FFF2-40B4-BE49-F238E27FC236}">
                <a16:creationId xmlns:a16="http://schemas.microsoft.com/office/drawing/2014/main" id="{88992BBD-1434-4691-B3B3-1B136A2805D4}"/>
              </a:ext>
            </a:extLst>
          </p:cNvPr>
          <p:cNvSpPr>
            <a:spLocks noGrp="1"/>
          </p:cNvSpPr>
          <p:nvPr>
            <p:ph type="body" idx="1"/>
          </p:nvPr>
        </p:nvSpPr>
        <p:spPr>
          <a:xfrm>
            <a:off x="1352282" y="3530129"/>
            <a:ext cx="10152329" cy="860400"/>
          </a:xfrm>
        </p:spPr>
        <p:txBody>
          <a:bodyPr>
            <a:normAutofit fontScale="47500" lnSpcReduction="20000"/>
          </a:bodyPr>
          <a:lstStyle/>
          <a:p>
            <a:endParaRPr lang="es-ES_tradnl" dirty="0">
              <a:solidFill>
                <a:schemeClr val="accent4">
                  <a:lumMod val="20000"/>
                  <a:lumOff val="80000"/>
                </a:schemeClr>
              </a:solidFill>
              <a:latin typeface="Verdana" pitchFamily="34" charset="0"/>
            </a:endParaRPr>
          </a:p>
          <a:p>
            <a:r>
              <a:rPr lang="es-ES_tradnl" sz="3400" b="1" dirty="0">
                <a:solidFill>
                  <a:srgbClr val="00B0F0"/>
                </a:solidFill>
                <a:effectLst>
                  <a:outerShdw blurRad="38100" dist="38100" dir="2700000" algn="tl">
                    <a:srgbClr val="000000">
                      <a:alpha val="43137"/>
                    </a:srgbClr>
                  </a:outerShdw>
                </a:effectLst>
                <a:latin typeface="Verdana" pitchFamily="34" charset="0"/>
              </a:rPr>
              <a:t>DOCENTE: </a:t>
            </a:r>
          </a:p>
          <a:p>
            <a:r>
              <a:rPr lang="es-ES_tradnl" sz="3400" b="1" dirty="0">
                <a:solidFill>
                  <a:srgbClr val="00B0F0"/>
                </a:solidFill>
                <a:effectLst>
                  <a:outerShdw blurRad="38100" dist="38100" dir="2700000" algn="tl">
                    <a:srgbClr val="000000">
                      <a:alpha val="43137"/>
                    </a:srgbClr>
                  </a:outerShdw>
                </a:effectLst>
                <a:latin typeface="Verdana" pitchFamily="34" charset="0"/>
              </a:rPr>
              <a:t>CLAUDIA MARINA NIÑO MESA </a:t>
            </a:r>
            <a:r>
              <a:rPr lang="es-ES_tradnl" sz="2900" dirty="0">
                <a:solidFill>
                  <a:srgbClr val="00B0F0"/>
                </a:solidFill>
                <a:latin typeface="Verdana" pitchFamily="34" charset="0"/>
              </a:rPr>
              <a:t>	</a:t>
            </a:r>
            <a:r>
              <a:rPr lang="es-ES_tradnl" dirty="0">
                <a:solidFill>
                  <a:schemeClr val="accent4">
                    <a:lumMod val="20000"/>
                    <a:lumOff val="80000"/>
                  </a:schemeClr>
                </a:solidFill>
                <a:latin typeface="Verdana" pitchFamily="34" charset="0"/>
              </a:rPr>
              <a:t>	</a:t>
            </a:r>
            <a:r>
              <a:rPr lang="es-ES_tradnl" sz="1100" dirty="0">
                <a:solidFill>
                  <a:schemeClr val="accent4">
                    <a:lumMod val="20000"/>
                    <a:lumOff val="80000"/>
                  </a:schemeClr>
                </a:solidFill>
                <a:latin typeface="Verdana" pitchFamily="34" charset="0"/>
              </a:rPr>
              <a:t>	</a:t>
            </a:r>
          </a:p>
          <a:p>
            <a:endParaRPr lang="es-CO" sz="1100" dirty="0"/>
          </a:p>
        </p:txBody>
      </p:sp>
    </p:spTree>
    <p:extLst>
      <p:ext uri="{BB962C8B-B14F-4D97-AF65-F5344CB8AC3E}">
        <p14:creationId xmlns:p14="http://schemas.microsoft.com/office/powerpoint/2010/main" val="347054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8970" y="0"/>
            <a:ext cx="10929257" cy="6247864"/>
          </a:xfrm>
          <a:prstGeom prst="rect">
            <a:avLst/>
          </a:prstGeom>
        </p:spPr>
        <p:txBody>
          <a:bodyPr wrap="square">
            <a:spAutoFit/>
          </a:bodyPr>
          <a:lstStyle/>
          <a:p>
            <a:pPr algn="ctr"/>
            <a:endParaRPr lang="es-CO" sz="1600" dirty="0"/>
          </a:p>
          <a:p>
            <a:pPr algn="ctr"/>
            <a:r>
              <a:rPr lang="es-CO" sz="1600" dirty="0"/>
              <a:t>EVOLUCION LEGISLATIVA DE LA PROPIEDAD HORIZONTAL EN COLOMBIA</a:t>
            </a:r>
          </a:p>
          <a:p>
            <a:pPr algn="ctr"/>
            <a:endParaRPr lang="es-CO" sz="1600" dirty="0"/>
          </a:p>
          <a:p>
            <a:pPr algn="just"/>
            <a:r>
              <a:rPr lang="es-CO" sz="1600" dirty="0"/>
              <a:t>1.- Código Civil Colombiano aunque inspirado en el Código de Napoleón, no contempló la figura de la propiedad horizontal.</a:t>
            </a:r>
          </a:p>
          <a:p>
            <a:pPr algn="just"/>
            <a:r>
              <a:rPr lang="es-CO" sz="1600" dirty="0"/>
              <a:t>2.- Proyecto de reforma al Código Civil -1890</a:t>
            </a:r>
          </a:p>
          <a:p>
            <a:pPr algn="just"/>
            <a:r>
              <a:rPr lang="es-CO" sz="1600" dirty="0"/>
              <a:t>3.- </a:t>
            </a:r>
            <a:r>
              <a:rPr lang="es-MX" sz="1600" dirty="0"/>
              <a:t>Proyecto de Ley sobre propiedad por pisos y departamentos en un mismo edificio 1946</a:t>
            </a:r>
          </a:p>
          <a:p>
            <a:pPr algn="just"/>
            <a:r>
              <a:rPr lang="es-MX" sz="1600" dirty="0"/>
              <a:t>4.- Decreto 1286 de 1948 proyecto de Ley en el gobierno de Mariano Ospina Pérez para fomentar la construcción de edificaciones de varios pisos que reemplazarán las construcciones destruidas el 9 de abril de 1948 (Bogotá, casi destruida).</a:t>
            </a:r>
          </a:p>
          <a:p>
            <a:pPr algn="just"/>
            <a:r>
              <a:rPr lang="es-MX" sz="1600" dirty="0"/>
              <a:t>5.- Se convirtió en la Ley 182 de 1948, reglamentada por los Decretos 1355 de 1959, 144 de 1968 y 107 de 1983. Los cuales fueron derogados por el Decreto 1365 de 1986.</a:t>
            </a:r>
          </a:p>
          <a:p>
            <a:pPr algn="just"/>
            <a:r>
              <a:rPr lang="es-MX" sz="1600" dirty="0"/>
              <a:t>5.1. Ley 182 de 1948. Busca apoyar la recuperación de las construcciones en Bogotá, la costumbre generó la denominación de Propiedad horizontal. Se institucionalizó en el país la figura impulsando la política urbanística y social.</a:t>
            </a:r>
          </a:p>
          <a:p>
            <a:pPr algn="just"/>
            <a:r>
              <a:rPr lang="es-MX" sz="1600" dirty="0"/>
              <a:t>Elementos esenciales de la propiedad horizontal:</a:t>
            </a:r>
          </a:p>
          <a:p>
            <a:pPr algn="just"/>
            <a:r>
              <a:rPr lang="es-MX" sz="1600" dirty="0"/>
              <a:t>A- Existencia de un edificio dividido por pisos que a su vez podrían estar divididos o subdivididos en departamentos.</a:t>
            </a:r>
          </a:p>
          <a:p>
            <a:pPr algn="just"/>
            <a:r>
              <a:rPr lang="es-MX" sz="1600" dirty="0"/>
              <a:t>B- Propietarios exclusivos de sus pisos o departamentos </a:t>
            </a:r>
          </a:p>
          <a:p>
            <a:pPr algn="just"/>
            <a:r>
              <a:rPr lang="es-MX" sz="1600" dirty="0"/>
              <a:t>C- Existencia de bienes comunes cuya propiedad pertenece en común a los propietarios de los bienes privados</a:t>
            </a:r>
          </a:p>
          <a:p>
            <a:pPr algn="just"/>
            <a:r>
              <a:rPr lang="es-MX" sz="1600" dirty="0"/>
              <a:t>5.2 Constitución de la Propiedad Horizontal </a:t>
            </a:r>
          </a:p>
          <a:p>
            <a:pPr algn="just"/>
            <a:r>
              <a:rPr lang="es-CO" sz="1600" dirty="0"/>
              <a:t>Existencia de un reglamento de copropiedad y la respectiva declaración municipal (licencia de construcción), elevados a escritura pública, debidamente inscrita en la Oficina de Registro de Instrumentos Públicos.</a:t>
            </a:r>
          </a:p>
        </p:txBody>
      </p:sp>
    </p:spTree>
    <p:extLst>
      <p:ext uri="{BB962C8B-B14F-4D97-AF65-F5344CB8AC3E}">
        <p14:creationId xmlns:p14="http://schemas.microsoft.com/office/powerpoint/2010/main" val="32502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1885" y="341047"/>
            <a:ext cx="12126685" cy="6032421"/>
          </a:xfrm>
          <a:prstGeom prst="rect">
            <a:avLst/>
          </a:prstGeom>
        </p:spPr>
        <p:txBody>
          <a:bodyPr wrap="square">
            <a:spAutoFit/>
          </a:bodyPr>
          <a:lstStyle/>
          <a:p>
            <a:pPr algn="ctr"/>
            <a:r>
              <a:rPr lang="es-CO" dirty="0"/>
              <a:t> </a:t>
            </a:r>
            <a:r>
              <a:rPr lang="es-CO" sz="1600" dirty="0"/>
              <a:t>EVOLUCION LEGISLATIVA DE LA PROPIEDAD HORIZONTAL EN COLOMBIA</a:t>
            </a:r>
          </a:p>
          <a:p>
            <a:pPr algn="ctr"/>
            <a:endParaRPr lang="es-CO" sz="1600" dirty="0"/>
          </a:p>
          <a:p>
            <a:pPr algn="just"/>
            <a:r>
              <a:rPr lang="es-CO" sz="1600" dirty="0"/>
              <a:t>El art. 4 del Decreto 1365 de 1986 establecía como requisitos para obtener la Licencia de Construcción los siguientes:</a:t>
            </a:r>
          </a:p>
          <a:p>
            <a:pPr algn="just"/>
            <a:r>
              <a:rPr lang="es-CO" sz="1600" dirty="0"/>
              <a:t>- Un proyecto de división del bien</a:t>
            </a:r>
          </a:p>
          <a:p>
            <a:pPr algn="just"/>
            <a:r>
              <a:rPr lang="es-CO" sz="1600" dirty="0"/>
              <a:t>- Plano arquitectónico que muestre claramente los bienes privados y los bienes comunes (salida a la vía pública).</a:t>
            </a:r>
          </a:p>
          <a:p>
            <a:pPr algn="just"/>
            <a:endParaRPr lang="es-CO" sz="1600" dirty="0"/>
          </a:p>
          <a:p>
            <a:pPr algn="just"/>
            <a:r>
              <a:rPr lang="es-CO" sz="1600" dirty="0"/>
              <a:t>Reglamento de Copropiedad era requisito obligatorio para constituir la Propiedad Horizontal (se prohibía a los notarios y registradores si no se aportaba copia auténtica del reglamento).</a:t>
            </a:r>
          </a:p>
          <a:p>
            <a:pPr algn="just"/>
            <a:r>
              <a:rPr lang="es-CO" sz="1600" dirty="0"/>
              <a:t>Pese a lo anterior, el art. 11 de la Ley  182 le daba un carácter supletorio pues permitía que se constituyera una sociedad para administrar la edificación, de lo contrario se debería protocolizar el reglamento. (probable copia de la norma francesa que establecía la existencia de un Sindicato de Propietarios).</a:t>
            </a:r>
          </a:p>
          <a:p>
            <a:pPr algn="just"/>
            <a:r>
              <a:rPr lang="es-CO" sz="1600" dirty="0"/>
              <a:t>Este tema con el Decreto 1365 se derogó y quedó establecido únicamente el reglamento de copropiedad.</a:t>
            </a:r>
          </a:p>
          <a:p>
            <a:pPr algn="just"/>
            <a:r>
              <a:rPr lang="es-CO" sz="1600" dirty="0"/>
              <a:t>Respecto del contenido de Reglamento, la Ley 182 de  1948 establecía que debía contener las normas sobre administración y conservación de los bienes comunes, funciones de la asamblea, facultades, obligaciones y forma de elección del administrador, distribución de las cuotas de administración, etc.</a:t>
            </a:r>
          </a:p>
          <a:p>
            <a:pPr algn="just"/>
            <a:r>
              <a:rPr lang="es-CO" sz="1600" dirty="0"/>
              <a:t>Esta enumeración se complementaba con lo dispuesto en el art. 5 del Decreto 1365, norma mucha más robusta y detallada sobre el contenido del reglamento de copropiedad.</a:t>
            </a:r>
          </a:p>
          <a:p>
            <a:pPr algn="just"/>
            <a:r>
              <a:rPr lang="es-CO" sz="1600" dirty="0"/>
              <a:t>Poder vinculante a terceros adquirentes a cualquier título y para las demás personas que gozarán de los bienes privados, lo cual se garantizaba con la exigencia de incluir en cualquier traslación del dominio, copia auténtica del reglamento de copropiedad.</a:t>
            </a:r>
          </a:p>
          <a:p>
            <a:pPr algn="just"/>
            <a:r>
              <a:rPr lang="es-CO" sz="1600" dirty="0"/>
              <a:t>Bienes Comunes: se establecía en la Ley 182 que eran todos aquellos necesarios para existencia, seguridad y conservación del inmueble y que permitieran a los propietarios el uso y goce de su piso o departamento, siendo indivisibles a inajenables en forma separada de los bienes privados, solamente podían ser divididos en caso de demolición total o parcial o destrucción.</a:t>
            </a:r>
          </a:p>
        </p:txBody>
      </p:sp>
    </p:spTree>
    <p:extLst>
      <p:ext uri="{BB962C8B-B14F-4D97-AF65-F5344CB8AC3E}">
        <p14:creationId xmlns:p14="http://schemas.microsoft.com/office/powerpoint/2010/main" val="51853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8971" y="457775"/>
            <a:ext cx="11473543" cy="6001643"/>
          </a:xfrm>
          <a:prstGeom prst="rect">
            <a:avLst/>
          </a:prstGeom>
        </p:spPr>
        <p:txBody>
          <a:bodyPr wrap="square">
            <a:spAutoFit/>
          </a:bodyPr>
          <a:lstStyle/>
          <a:p>
            <a:pPr algn="ctr"/>
            <a:r>
              <a:rPr lang="es-CO" sz="1600" dirty="0"/>
              <a:t>EVOLUCION LEGISLATIVA DE LA PROPIEDAD HORIZONTAL EN COLOMBIA</a:t>
            </a:r>
          </a:p>
          <a:p>
            <a:pPr algn="just"/>
            <a:r>
              <a:rPr lang="es-CO" sz="1600" dirty="0"/>
              <a:t>La transferencia del dominio del bien privado incluía el derecho proporcional sobre los bienes comunes sin que pudiesen transferirse separadamente.</a:t>
            </a:r>
          </a:p>
          <a:p>
            <a:pPr algn="just"/>
            <a:r>
              <a:rPr lang="es-CO" sz="1600" dirty="0"/>
              <a:t>Coeficiente de copropiedad: El artículo 4 dispuso que el derecho de cada propietario sobre los bienes comunes era proporcional al valor del piso o departamento de su propiedad. En cuanto al valor de los bienes privados sería el establecido unánimemente por todos los propietarios, de lo contrario sería el establecido por catastro municipal.</a:t>
            </a:r>
          </a:p>
          <a:p>
            <a:pPr algn="just"/>
            <a:r>
              <a:rPr lang="es-CO" sz="1600" dirty="0"/>
              <a:t>El Decreto 1365 en su art. 13 dispuso que los coeficientes servirían para establecer las cuotas en que cada propietario contribuiría para  el mantenimiento de los bienes comunes.</a:t>
            </a:r>
          </a:p>
          <a:p>
            <a:pPr algn="just"/>
            <a:r>
              <a:rPr lang="es-CO" sz="1600" dirty="0"/>
              <a:t>Expensas: Cobrables por vía ejecutiva, el administrador respondía en caso de no cobrarlas, corresponden a las erogaciones con que debían contribuir los propietarios y se clasificaban en Ordinarias (Conservación, mantenimiento, reparación del ascensor  y prima de seguro de incendio) y extraordinarias (casos imprevistos, eran fijadas por la Asamblea)</a:t>
            </a:r>
          </a:p>
          <a:p>
            <a:pPr algn="just"/>
            <a:r>
              <a:rPr lang="es-CO" sz="1600" dirty="0"/>
              <a:t>Administración de la Copropiedad: Se establecieron los siguientes órganos: Asamblea, se reglamentó en el Decreto 1365 de 1986. Conformada por todos los propietarios de los bienes privados.</a:t>
            </a:r>
          </a:p>
          <a:p>
            <a:pPr algn="just"/>
            <a:r>
              <a:rPr lang="es-CO" sz="1600" dirty="0"/>
              <a:t>Como ya se mencionó, esta Ley dispuso la opción de constituir una sociedad que efectuara la administración.  Con la reglamentación establecida en el Decreto 1365 se eliminó esta posibilidad y la administración quedó en los órganos  Asamblea, Administrador (quien ejercería la personería jurídica de la copropiedad -Ley 95 de 1890 reglas sobre comunidad- y sus funciones se asimilaron a las del contrato de mandato del Código Civil).</a:t>
            </a:r>
          </a:p>
          <a:p>
            <a:pPr algn="just"/>
            <a:r>
              <a:rPr lang="es-CO" sz="1600" dirty="0"/>
              <a:t>Estas disposiciones eran insuficientes para obligar a los copropietarios.</a:t>
            </a:r>
          </a:p>
          <a:p>
            <a:pPr algn="just"/>
            <a:r>
              <a:rPr lang="es-CO" sz="1600" dirty="0"/>
              <a:t>Administrador: en este punto la ley dejó al arbitrio del reglamento de copropiedad establecer la forma del nombramiento, lo que llevó a interpretar que era la Asamblea el órgano competente para definir su elección.</a:t>
            </a:r>
          </a:p>
          <a:p>
            <a:pPr algn="just"/>
            <a:r>
              <a:rPr lang="es-CO" sz="1600" dirty="0"/>
              <a:t>En cuanto a sus funciones la Ley era precaria por lo que a través del Decreto 1365 se establecieron las funciones precisas(administración, conservación, representación legal y jurídica</a:t>
            </a:r>
          </a:p>
        </p:txBody>
      </p:sp>
    </p:spTree>
    <p:extLst>
      <p:ext uri="{BB962C8B-B14F-4D97-AF65-F5344CB8AC3E}">
        <p14:creationId xmlns:p14="http://schemas.microsoft.com/office/powerpoint/2010/main" val="423806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0229" y="870856"/>
            <a:ext cx="10515600" cy="5047536"/>
          </a:xfrm>
          <a:prstGeom prst="rect">
            <a:avLst/>
          </a:prstGeom>
        </p:spPr>
        <p:txBody>
          <a:bodyPr wrap="square">
            <a:spAutoFit/>
          </a:bodyPr>
          <a:lstStyle/>
          <a:p>
            <a:pPr algn="ctr"/>
            <a:r>
              <a:rPr lang="es-CO" sz="1400" dirty="0"/>
              <a:t>EVOLUCION LEGISLATIVA DE LA PROPIEDAD HORIZONTAL EN COLOMBIA</a:t>
            </a:r>
          </a:p>
          <a:p>
            <a:pPr algn="just"/>
            <a:r>
              <a:rPr lang="es-CO" sz="1400" dirty="0"/>
              <a:t>En la Ley 182 se estableció la posibilidad de gravar o limitar los bienes privados, incluyendo entonces la cuota parte sobre los bienes comunes. </a:t>
            </a:r>
          </a:p>
          <a:p>
            <a:pPr algn="just"/>
            <a:r>
              <a:rPr lang="es-CO" sz="1400" dirty="0"/>
              <a:t>Gravámenes : se podía constituir gravámenes sin contar con el consentimiento expreso de los demás copropietarios, tanto sobre los bienes existentes como sobre los bienes futuros (art. 9 de la Ley 182 de 1948).</a:t>
            </a:r>
          </a:p>
          <a:p>
            <a:pPr algn="just"/>
            <a:r>
              <a:rPr lang="es-CO" sz="1400" dirty="0"/>
              <a:t>Seguro de Incendio y reparación de ascensores: la ley estableció la obligatoriedad de asegurar la construcción contra incendio y daño de ascensores, sin embargo no estableció sanciones ante su incumplimiento.</a:t>
            </a:r>
          </a:p>
          <a:p>
            <a:pPr algn="just"/>
            <a:r>
              <a:rPr lang="es-CO" sz="1400" dirty="0"/>
              <a:t>En caso de siniestro la indemnización se destinaría en primer término a la reconstrucción de la edificación, salvo acuerdo en contrario por unanimidad, y en caso de no proceder la reconstrucción, se distribuiría la indemnización entre los copropietarios, en proporción al derecho de cada uno.</a:t>
            </a:r>
          </a:p>
          <a:p>
            <a:pPr algn="just"/>
            <a:r>
              <a:rPr lang="es-CO" sz="1400" dirty="0"/>
              <a:t>Solución de Conflictos: La Ley 182 no previó solución para los posibles conflictos que surgieran entre los copropietarios o entre estos y los órganos de administración.   En caso de infracción al reglamento se debía acudir al Juez en proceso abreviado para que se impusiera multa al infractor. 8montos fijos que no se podían actualizar).</a:t>
            </a:r>
          </a:p>
          <a:p>
            <a:pPr algn="just"/>
            <a:r>
              <a:rPr lang="es-CO" sz="1400" dirty="0"/>
              <a:t>Extinción de la propiedad horizontal:</a:t>
            </a:r>
          </a:p>
          <a:p>
            <a:pPr algn="just"/>
            <a:r>
              <a:rPr lang="es-CO" sz="1400" dirty="0"/>
              <a:t> Procedía en los siguientes casos: + Destrucción o grave deterioro del edificio (se daba cuando se destruían las ¾ partes del edificio, desaparece la construcción y subsiste el derecho de comunidad sobre el suelo y lo que queda).</a:t>
            </a:r>
          </a:p>
          <a:p>
            <a:pPr algn="just"/>
            <a:r>
              <a:rPr lang="es-CO" sz="1400" dirty="0"/>
              <a:t>+ Demolición por orden judicial (estado de ruina)</a:t>
            </a:r>
          </a:p>
          <a:p>
            <a:pPr algn="just"/>
            <a:endParaRPr lang="es-CO" sz="1400" dirty="0"/>
          </a:p>
          <a:p>
            <a:pPr algn="just"/>
            <a:r>
              <a:rPr lang="es-CO" sz="1400" dirty="0"/>
              <a:t>LEY 16 DE 1985 –reglamentada por el Decreto 1365 de 19686-</a:t>
            </a:r>
          </a:p>
          <a:p>
            <a:pPr algn="just"/>
            <a:r>
              <a:rPr lang="es-CO" sz="1400" dirty="0"/>
              <a:t>Al expedirse se genera la coexistencia de los dos regímenes (Ley 182 y Ley 16) pues los propietarios podían decidir si se sometían a una u otra.</a:t>
            </a:r>
          </a:p>
          <a:p>
            <a:pPr algn="just"/>
            <a:r>
              <a:rPr lang="es-CO" sz="1400" dirty="0"/>
              <a:t>Define la propiedad horizontal como la forma de dominio que hace objeto de propiedad exclusiva o particular a determinadas partes de un inmueble y las áreas o partes destinadas al servicio o uso común de todos o parte de los </a:t>
            </a:r>
          </a:p>
        </p:txBody>
      </p:sp>
    </p:spTree>
    <p:extLst>
      <p:ext uri="{BB962C8B-B14F-4D97-AF65-F5344CB8AC3E}">
        <p14:creationId xmlns:p14="http://schemas.microsoft.com/office/powerpoint/2010/main" val="75465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4287" y="783771"/>
            <a:ext cx="10972800" cy="5170646"/>
          </a:xfrm>
          <a:prstGeom prst="rect">
            <a:avLst/>
          </a:prstGeom>
        </p:spPr>
        <p:txBody>
          <a:bodyPr wrap="square">
            <a:spAutoFit/>
          </a:bodyPr>
          <a:lstStyle/>
          <a:p>
            <a:pPr algn="ctr"/>
            <a:r>
              <a:rPr lang="es-CO" sz="1400" dirty="0"/>
              <a:t>EVOLUCION LEGISLATIVA DE LA PROPIEDAD HORIZONTAL EN COLOMBIA</a:t>
            </a:r>
          </a:p>
          <a:p>
            <a:pPr algn="just"/>
            <a:endParaRPr lang="es-CO" sz="1400" dirty="0"/>
          </a:p>
          <a:p>
            <a:pPr algn="just"/>
            <a:r>
              <a:rPr lang="es-CO" sz="1400" dirty="0"/>
              <a:t>O parte de los propietarios de aquellos al dominio de la persona jurídica que nace por las disposiciones de dicha ley.</a:t>
            </a:r>
          </a:p>
          <a:p>
            <a:pPr algn="just"/>
            <a:r>
              <a:rPr lang="es-CO" sz="1400" dirty="0"/>
              <a:t>Surge entonces una persona jurídica especial, sin ánimo de lucro, encargada de administrar correctamente los bienes comunes, ejercer la administración, la dirección  y manejo de  los intereses comunes de los copropietarios.</a:t>
            </a:r>
          </a:p>
          <a:p>
            <a:pPr algn="just"/>
            <a:r>
              <a:rPr lang="es-CO" sz="1400" dirty="0"/>
              <a:t>En el artículo 7º, se dispuso que los derechos y obligaciones sobre los bienes comunes se le transferían a la persona jurídica encargada de su administración, radicándose en su patrimonio. (esta norma desconoce la estructura del Código Civil respecto de la transferencia del derecho de dominio).</a:t>
            </a:r>
          </a:p>
          <a:p>
            <a:pPr algn="just"/>
            <a:r>
              <a:rPr lang="es-CO" sz="1400" dirty="0"/>
              <a:t>En cuanto a la desafectación de bienes comunes, la Ley daba la posibilidad como excepción, que la asamblea con las 4/5 partes decidiera la desafectación de bienes comunes no necesarios para el disfrute común, por lo que los propietarios podrían en el futuro cambiar la construcción afectando derechos de propietarios privados.</a:t>
            </a:r>
          </a:p>
          <a:p>
            <a:pPr algn="just"/>
            <a:r>
              <a:rPr lang="es-CO" sz="1400" dirty="0"/>
              <a:t>Órganos de dirección: Asamblea de propietarios y administrador. Los propietarios votaban en proporción al derechos sobre sus bienes privados. Se elimina la unanimidad para establecer gravámenes o mejoras extraordinarios.</a:t>
            </a:r>
          </a:p>
          <a:p>
            <a:pPr algn="just"/>
            <a:r>
              <a:rPr lang="es-CO" sz="1400" dirty="0"/>
              <a:t>Multas: se dispuso la actualización de las multas de acuerdo al índice de inflación reportado por el DANE.</a:t>
            </a:r>
          </a:p>
          <a:p>
            <a:pPr algn="just"/>
            <a:r>
              <a:rPr lang="es-CO" sz="1400" dirty="0"/>
              <a:t>Solución de conflictos:  proceso verbal sumario ante juez civil </a:t>
            </a:r>
          </a:p>
          <a:p>
            <a:pPr algn="just"/>
            <a:r>
              <a:rPr lang="es-CO" sz="1400" dirty="0"/>
              <a:t> </a:t>
            </a:r>
          </a:p>
          <a:p>
            <a:pPr algn="ctr"/>
            <a:r>
              <a:rPr lang="es-CO" sz="1400" dirty="0"/>
              <a:t>LEY 428 DE 1998</a:t>
            </a:r>
          </a:p>
          <a:p>
            <a:pPr algn="ctr"/>
            <a:endParaRPr lang="es-CO" sz="1400" dirty="0"/>
          </a:p>
          <a:p>
            <a:pPr algn="just"/>
            <a:r>
              <a:rPr lang="es-CO" sz="1400" dirty="0"/>
              <a:t>Se expidió la regular las unidades inmobiliarias cerradas. Causó polémica respecto de su campo de aplicación.</a:t>
            </a:r>
          </a:p>
          <a:p>
            <a:pPr algn="just"/>
            <a:r>
              <a:rPr lang="es-CO" sz="1400" dirty="0"/>
              <a:t>Decreto 871 de 1999 ( el voto tendría el valor proporcional según el coeficiente de copropiedad). Nunca se expidió su decreto reglamentario.</a:t>
            </a:r>
          </a:p>
          <a:p>
            <a:pPr algn="just"/>
            <a:endParaRPr lang="es-CO" dirty="0"/>
          </a:p>
          <a:p>
            <a:pPr algn="just"/>
            <a:endParaRPr lang="es-CO" dirty="0"/>
          </a:p>
        </p:txBody>
      </p:sp>
    </p:spTree>
    <p:extLst>
      <p:ext uri="{BB962C8B-B14F-4D97-AF65-F5344CB8AC3E}">
        <p14:creationId xmlns:p14="http://schemas.microsoft.com/office/powerpoint/2010/main" val="149000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ltiempo.com/contenido/colombia/cali/IMAGEN/IMAGEN-1640923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114" y="139211"/>
            <a:ext cx="8469086" cy="264171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240971" y="3375469"/>
            <a:ext cx="11703503" cy="2308324"/>
          </a:xfrm>
          <a:prstGeom prst="rect">
            <a:avLst/>
          </a:prstGeom>
        </p:spPr>
        <p:txBody>
          <a:bodyPr wrap="square">
            <a:spAutoFit/>
          </a:bodyPr>
          <a:lstStyle/>
          <a:p>
            <a:pPr algn="ctr"/>
            <a:r>
              <a:rPr lang="es-CO" dirty="0"/>
              <a:t>NOCION DE LA PROPIEDAD HORIZONTAL EN COLOMBIA</a:t>
            </a:r>
          </a:p>
          <a:p>
            <a:pPr algn="ctr"/>
            <a:endParaRPr lang="es-CO" dirty="0"/>
          </a:p>
          <a:p>
            <a:pPr algn="just"/>
            <a:r>
              <a:rPr lang="es-CO" dirty="0"/>
              <a:t>En un derecho real autónomo: en la definición legal se manifiesta que es una forma especial de dominio en la que concurren derechos de propiedad privada exclusivos  sobre bienes privados y derechos de copropiedad sobre el terreno y los demás bienes comunes.</a:t>
            </a:r>
          </a:p>
          <a:p>
            <a:pPr algn="just"/>
            <a:r>
              <a:rPr lang="es-CO" dirty="0"/>
              <a:t>Origen mixto (derecho civil – derecho urbano).</a:t>
            </a:r>
          </a:p>
          <a:p>
            <a:pPr algn="just"/>
            <a:r>
              <a:rPr lang="es-CO" dirty="0"/>
              <a:t>¿De donde surge la propiedad horizontal?</a:t>
            </a:r>
          </a:p>
          <a:p>
            <a:pPr algn="just"/>
            <a:endParaRPr lang="es-CO" dirty="0"/>
          </a:p>
        </p:txBody>
      </p:sp>
    </p:spTree>
    <p:extLst>
      <p:ext uri="{BB962C8B-B14F-4D97-AF65-F5344CB8AC3E}">
        <p14:creationId xmlns:p14="http://schemas.microsoft.com/office/powerpoint/2010/main" val="27373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717D17A-CD49-453F-8BD2-2720067FAC5F}"/>
              </a:ext>
            </a:extLst>
          </p:cNvPr>
          <p:cNvSpPr>
            <a:spLocks noGrp="1"/>
          </p:cNvSpPr>
          <p:nvPr>
            <p:ph type="title"/>
          </p:nvPr>
        </p:nvSpPr>
        <p:spPr>
          <a:xfrm>
            <a:off x="2743200" y="157163"/>
            <a:ext cx="6451135" cy="942975"/>
          </a:xfrm>
        </p:spPr>
        <p:txBody>
          <a:bodyPr/>
          <a:lstStyle/>
          <a:p>
            <a:r>
              <a:rPr lang="es-MX" sz="2800" dirty="0"/>
              <a:t>CONCEPTOS DEL DERECHO CIVIL</a:t>
            </a:r>
            <a:endParaRPr lang="es-CO" sz="2800" dirty="0"/>
          </a:p>
        </p:txBody>
      </p:sp>
      <p:sp>
        <p:nvSpPr>
          <p:cNvPr id="4" name="CuadroTexto 3">
            <a:extLst>
              <a:ext uri="{FF2B5EF4-FFF2-40B4-BE49-F238E27FC236}">
                <a16:creationId xmlns:a16="http://schemas.microsoft.com/office/drawing/2014/main" id="{E59EBFE2-1409-4D2E-98A9-ABC853A93502}"/>
              </a:ext>
            </a:extLst>
          </p:cNvPr>
          <p:cNvSpPr txBox="1"/>
          <p:nvPr/>
        </p:nvSpPr>
        <p:spPr>
          <a:xfrm>
            <a:off x="742951" y="1514475"/>
            <a:ext cx="10658474" cy="6345135"/>
          </a:xfrm>
          <a:prstGeom prst="rect">
            <a:avLst/>
          </a:prstGeom>
          <a:noFill/>
        </p:spPr>
        <p:txBody>
          <a:bodyPr wrap="square">
            <a:spAutoFit/>
          </a:bodyPr>
          <a:lstStyle/>
          <a:p>
            <a:pPr algn="just">
              <a:lnSpc>
                <a:spcPct val="107000"/>
              </a:lnSpc>
              <a:spcAft>
                <a:spcPts val="800"/>
              </a:spcAft>
            </a:pPr>
            <a:r>
              <a:rPr lang="es-CO" sz="1600" b="1" dirty="0">
                <a:effectLst/>
                <a:latin typeface="Calibri" panose="020F0502020204030204" pitchFamily="34" charset="0"/>
                <a:ea typeface="Calibri" panose="020F0502020204030204" pitchFamily="34" charset="0"/>
                <a:cs typeface="Times New Roman" panose="02020603050405020304" pitchFamily="18" charset="0"/>
              </a:rPr>
              <a:t>PATRIMONIO</a:t>
            </a:r>
            <a:r>
              <a:rPr lang="es-CO" sz="1600" dirty="0">
                <a:effectLst/>
                <a:latin typeface="Calibri" panose="020F0502020204030204" pitchFamily="34" charset="0"/>
                <a:ea typeface="Calibri" panose="020F0502020204030204" pitchFamily="34" charset="0"/>
                <a:cs typeface="Times New Roman" panose="02020603050405020304" pitchFamily="18" charset="0"/>
              </a:rPr>
              <a:t>: Se refiere a la totalidad de relaciones jurídicas estimables en dinero, la persona tiene tantos derechos como relaciones comprendidas en su patrimonio</a:t>
            </a:r>
            <a:r>
              <a:rPr lang="es-MX" sz="1600" dirty="0">
                <a:effectLst/>
                <a:latin typeface="Calibri" panose="020F0502020204030204" pitchFamily="34" charset="0"/>
                <a:ea typeface="Calibri" panose="020F0502020204030204" pitchFamily="34" charset="0"/>
                <a:cs typeface="Times New Roman" panose="02020603050405020304" pitchFamily="18" charset="0"/>
              </a:rPr>
              <a:t> (TERNERA BARRIOS, 2006)</a:t>
            </a:r>
            <a:r>
              <a:rPr lang="es-CO" sz="1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En el patrimonio se diferencias los derechos personales y los derechos reales.</a:t>
            </a:r>
          </a:p>
          <a:p>
            <a:pPr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El derecho personal o de crédito (</a:t>
            </a:r>
            <a:r>
              <a:rPr lang="es-CO" sz="1600" dirty="0" err="1">
                <a:effectLst/>
                <a:latin typeface="Calibri" panose="020F0502020204030204" pitchFamily="34" charset="0"/>
                <a:ea typeface="Calibri" panose="020F0502020204030204" pitchFamily="34" charset="0"/>
                <a:cs typeface="Times New Roman" panose="02020603050405020304" pitchFamily="18" charset="0"/>
              </a:rPr>
              <a:t>jus</a:t>
            </a:r>
            <a:r>
              <a:rPr lang="es-CO" sz="1600" dirty="0">
                <a:effectLst/>
                <a:latin typeface="Calibri" panose="020F0502020204030204" pitchFamily="34" charset="0"/>
                <a:ea typeface="Calibri" panose="020F0502020204030204" pitchFamily="34" charset="0"/>
                <a:cs typeface="Times New Roman" panose="02020603050405020304" pitchFamily="18" charset="0"/>
              </a:rPr>
              <a:t> ad rem) es el derecho de una persona con relación a otra que obliga a ésta a un determinado comportamiento en favor de aquella.  Su estudio se contempla en el “derecho civil de las obligaciones”. La relación en el derecho personal se entabla entre acreedor y deudor.</a:t>
            </a:r>
          </a:p>
          <a:p>
            <a:pPr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En el derecho real surge la denominada doctrinalmente como “oponibilidad erga omnes”, el derecho de titular del predio de que las demás personas no interfieran en su libertad de servirse o no de la cosa.</a:t>
            </a:r>
          </a:p>
          <a:p>
            <a:pPr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Los autores consideran que todos los derechos reales, sin excepción, implican además de la oponibilidad erga omnes, obligaciones de origen legal frente a sujetos determinados (Estado, cotitulares de derechos reales sobre la misma cosa, empresas de servicios públicos, etc.)</a:t>
            </a:r>
          </a:p>
          <a:p>
            <a:pPr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Por otro lado, se encuentra el derecho real (</a:t>
            </a:r>
            <a:r>
              <a:rPr lang="es-CO" sz="1600" dirty="0" err="1">
                <a:effectLst/>
                <a:latin typeface="Calibri" panose="020F0502020204030204" pitchFamily="34" charset="0"/>
                <a:ea typeface="Calibri" panose="020F0502020204030204" pitchFamily="34" charset="0"/>
                <a:cs typeface="Times New Roman" panose="02020603050405020304" pitchFamily="18" charset="0"/>
              </a:rPr>
              <a:t>jus</a:t>
            </a:r>
            <a:r>
              <a:rPr lang="es-CO" sz="1600" dirty="0">
                <a:effectLst/>
                <a:latin typeface="Calibri" panose="020F0502020204030204" pitchFamily="34" charset="0"/>
                <a:ea typeface="Calibri" panose="020F0502020204030204" pitchFamily="34" charset="0"/>
                <a:cs typeface="Times New Roman" panose="02020603050405020304" pitchFamily="18" charset="0"/>
              </a:rPr>
              <a:t> in re) que es el que tiene una persona sobre una cosa, un bien.  Su estudio abarca el denominado “derecho civil bienes”.</a:t>
            </a:r>
          </a:p>
          <a:p>
            <a:pPr algn="just">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TERNERA BARRIOS, F. -M. (2006). El Concepto de Derechos Reales. </a:t>
            </a:r>
            <a:r>
              <a:rPr lang="es-MX" sz="1400" i="1" dirty="0">
                <a:effectLst/>
                <a:latin typeface="Calibri" panose="020F0502020204030204" pitchFamily="34" charset="0"/>
                <a:ea typeface="Calibri" panose="020F0502020204030204" pitchFamily="34" charset="0"/>
                <a:cs typeface="Times New Roman" panose="02020603050405020304" pitchFamily="18" charset="0"/>
              </a:rPr>
              <a:t>Revista de Derecho Privado, Universidad del Rosario</a:t>
            </a:r>
            <a:r>
              <a:rPr lang="es-MX" sz="1400" dirty="0">
                <a:effectLst/>
                <a:latin typeface="Calibri" panose="020F0502020204030204" pitchFamily="34" charset="0"/>
                <a:ea typeface="Calibri" panose="020F0502020204030204" pitchFamily="34" charset="0"/>
                <a:cs typeface="Times New Roman" panose="02020603050405020304" pitchFamily="18" charset="0"/>
              </a:rPr>
              <a:t>, 117-139.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50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31258-7B32-4557-A255-ED8410D2B296}"/>
              </a:ext>
            </a:extLst>
          </p:cNvPr>
          <p:cNvSpPr>
            <a:spLocks noGrp="1"/>
          </p:cNvSpPr>
          <p:nvPr>
            <p:ph type="title"/>
          </p:nvPr>
        </p:nvSpPr>
        <p:spPr>
          <a:xfrm>
            <a:off x="428625" y="1354999"/>
            <a:ext cx="10901363" cy="4170181"/>
          </a:xfrm>
        </p:spPr>
        <p:txBody>
          <a:bodyPr/>
          <a:lstStyle/>
          <a:p>
            <a:pPr>
              <a:lnSpc>
                <a:spcPct val="107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DERECHO REAL</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Objeto:  bien corporal o incorporal</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Sujeto(s): titular del derecho quien tiene la libertad de servirse o abstenerse de servirse de la cosa</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Terceros: demás miembros de la sociedad que no tienen ningún derecho respecto de la cosa no pueden interferir en esa utilización de la cosa (usar, gozar o disponer de la cosa).</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1800" i="1" dirty="0">
                <a:effectLst/>
                <a:latin typeface="Calibri" panose="020F0502020204030204" pitchFamily="34" charset="0"/>
                <a:ea typeface="Calibri" panose="020F0502020204030204" pitchFamily="34" charset="0"/>
                <a:cs typeface="Times New Roman" panose="02020603050405020304" pitchFamily="18" charset="0"/>
              </a:rPr>
              <a:t>“El derecho real ofrece a su titular un poder directo, oponible a todos, que se tiene respecto de un bien definido.”</a:t>
            </a:r>
            <a:r>
              <a:rPr lang="es-CO" sz="1800" dirty="0">
                <a:effectLst/>
                <a:latin typeface="Calibri" panose="020F0502020204030204" pitchFamily="34" charset="0"/>
                <a:ea typeface="Calibri" panose="020F0502020204030204" pitchFamily="34" charset="0"/>
                <a:cs typeface="Times New Roman" panose="02020603050405020304" pitchFamily="18" charset="0"/>
              </a:rPr>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Tree>
    <p:extLst>
      <p:ext uri="{BB962C8B-B14F-4D97-AF65-F5344CB8AC3E}">
        <p14:creationId xmlns:p14="http://schemas.microsoft.com/office/powerpoint/2010/main" val="144214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D6976-BC96-41EF-A345-D89B289ADAC6}"/>
              </a:ext>
            </a:extLst>
          </p:cNvPr>
          <p:cNvSpPr>
            <a:spLocks noGrp="1"/>
          </p:cNvSpPr>
          <p:nvPr>
            <p:ph type="title"/>
          </p:nvPr>
        </p:nvSpPr>
        <p:spPr>
          <a:xfrm>
            <a:off x="2743200" y="144751"/>
            <a:ext cx="6451135" cy="1569660"/>
          </a:xfrm>
        </p:spPr>
        <p:txBody>
          <a:bodyPr/>
          <a:lstStyle/>
          <a:p>
            <a:r>
              <a:rPr lang="es-CO" sz="3200" dirty="0">
                <a:effectLst/>
                <a:latin typeface="Calibri" panose="020F0502020204030204" pitchFamily="34" charset="0"/>
                <a:ea typeface="Calibri" panose="020F0502020204030204" pitchFamily="34" charset="0"/>
                <a:cs typeface="Times New Roman" panose="02020603050405020304" pitchFamily="18" charset="0"/>
              </a:rPr>
              <a:t>CARACTERISTICAS DEL DERECHO DE PROPIEDAD</a:t>
            </a:r>
            <a:br>
              <a:rPr lang="es-CO" sz="3200" dirty="0">
                <a:effectLst/>
                <a:latin typeface="Calibri" panose="020F0502020204030204" pitchFamily="34" charset="0"/>
                <a:ea typeface="Calibri" panose="020F0502020204030204" pitchFamily="34" charset="0"/>
                <a:cs typeface="Times New Roman" panose="02020603050405020304" pitchFamily="18" charset="0"/>
              </a:rPr>
            </a:br>
            <a:endParaRPr lang="es-CO" sz="3200" dirty="0"/>
          </a:p>
        </p:txBody>
      </p:sp>
      <p:sp>
        <p:nvSpPr>
          <p:cNvPr id="5" name="CuadroTexto 4">
            <a:extLst>
              <a:ext uri="{FF2B5EF4-FFF2-40B4-BE49-F238E27FC236}">
                <a16:creationId xmlns:a16="http://schemas.microsoft.com/office/drawing/2014/main" id="{4B71B563-125E-4F4E-9C08-AE4D9607FF3A}"/>
              </a:ext>
            </a:extLst>
          </p:cNvPr>
          <p:cNvSpPr txBox="1"/>
          <p:nvPr/>
        </p:nvSpPr>
        <p:spPr>
          <a:xfrm>
            <a:off x="838200" y="929581"/>
            <a:ext cx="10515600" cy="5984139"/>
          </a:xfrm>
          <a:prstGeom prst="rect">
            <a:avLst/>
          </a:prstGeom>
          <a:noFill/>
        </p:spPr>
        <p:txBody>
          <a:bodyPr wrap="square">
            <a:spAutoFit/>
          </a:bodyPr>
          <a:lstStyle/>
          <a:p>
            <a:pPr algn="just">
              <a:lnSpc>
                <a:spcPct val="107000"/>
              </a:lnSpc>
              <a:spcAft>
                <a:spcPts val="8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USUS:</a:t>
            </a:r>
            <a:r>
              <a:rPr lang="es-CO" sz="1400" dirty="0">
                <a:effectLst/>
                <a:latin typeface="Calibri" panose="020F0502020204030204" pitchFamily="34" charset="0"/>
                <a:ea typeface="Calibri" panose="020F0502020204030204" pitchFamily="34" charset="0"/>
                <a:cs typeface="Times New Roman" panose="02020603050405020304" pitchFamily="18" charset="0"/>
              </a:rPr>
              <a:t> derecho a servirse de una cosa. E</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ste derecho permite al propietario escoger libremente el servicio que pretende procurarse de la cosa, .siempre que con éste no atente contra la ley o el derecho de alguien, ni perturbe a la sociedad,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FRUCTUS:</a:t>
            </a:r>
            <a:r>
              <a:rPr lang="es-CO" sz="1400" dirty="0">
                <a:effectLst/>
                <a:latin typeface="Calibri" panose="020F0502020204030204" pitchFamily="34" charset="0"/>
                <a:ea typeface="Calibri" panose="020F0502020204030204" pitchFamily="34" charset="0"/>
                <a:cs typeface="Times New Roman" panose="02020603050405020304" pitchFamily="18" charset="0"/>
              </a:rPr>
              <a:t> derecho a percibir los frutos de la cosa.  </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El </a:t>
            </a:r>
            <a:r>
              <a:rPr lang="es-CO" sz="1400" i="1" dirty="0" err="1">
                <a:effectLst/>
                <a:latin typeface="Times New Roman" panose="02020603050405020304" pitchFamily="18" charset="0"/>
                <a:ea typeface="Calibri" panose="020F0502020204030204" pitchFamily="34" charset="0"/>
                <a:cs typeface="Times New Roman" panose="02020603050405020304" pitchFamily="18" charset="0"/>
              </a:rPr>
              <a:t>fructus</a:t>
            </a:r>
            <a:r>
              <a:rPr lang="es-CO"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es el derecho a percibir los rendimientos del bien: frutos y productos. los frutos y productos </a:t>
            </a:r>
            <a:r>
              <a:rPr lang="es-CO" sz="1400" i="1" dirty="0">
                <a:effectLst/>
                <a:latin typeface="Times New Roman" panose="02020603050405020304" pitchFamily="18" charset="0"/>
                <a:ea typeface="Calibri" panose="020F0502020204030204" pitchFamily="34" charset="0"/>
                <a:cs typeface="Times New Roman" panose="02020603050405020304" pitchFamily="18" charset="0"/>
              </a:rPr>
              <a:t>naturales, </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producidos por la cosa con o sin el concurso del hombre (Art. 714 C.C.).  jurídica</a:t>
            </a:r>
            <a:r>
              <a:rPr lang="es-CO" sz="1400" i="1" dirty="0">
                <a:effectLst/>
                <a:latin typeface="Times New Roman" panose="02020603050405020304" pitchFamily="18" charset="0"/>
                <a:ea typeface="Calibri" panose="020F0502020204030204" pitchFamily="34" charset="0"/>
                <a:cs typeface="Times New Roman" panose="02020603050405020304" pitchFamily="18" charset="0"/>
              </a:rPr>
              <a:t>mente, </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a través de la realización de diferentes actos jurídicos, el propietario puede percibir.</a:t>
            </a:r>
          </a:p>
          <a:p>
            <a:pPr algn="just">
              <a:lnSpc>
                <a:spcPct val="107000"/>
              </a:lnSpc>
              <a:spcAft>
                <a:spcPts val="800"/>
              </a:spcAft>
            </a:pPr>
            <a:r>
              <a:rPr lang="es-CO" sz="1400" b="1" dirty="0">
                <a:latin typeface="Times New Roman" panose="02020603050405020304" pitchFamily="18" charset="0"/>
                <a:cs typeface="Times New Roman" panose="02020603050405020304" pitchFamily="18" charset="0"/>
              </a:rPr>
              <a:t>ABUSUS:</a:t>
            </a:r>
            <a:r>
              <a:rPr lang="es-CO" sz="1400" dirty="0">
                <a:latin typeface="Times New Roman" panose="02020603050405020304" pitchFamily="18" charset="0"/>
                <a:cs typeface="Times New Roman" panose="02020603050405020304" pitchFamily="18" charset="0"/>
              </a:rPr>
              <a:t> derecho a disponer de la cosa.  El derecho de dominio puede verse “desmembrado”, lo que ocurre cuando se otorgan ciertos poderes de uso, goce y disposición jurídica del derecho real. </a:t>
            </a:r>
          </a:p>
          <a:p>
            <a:pPr>
              <a:lnSpc>
                <a:spcPct val="107000"/>
              </a:lnSpc>
              <a:spcAft>
                <a:spcPts val="800"/>
              </a:spcAft>
            </a:pP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los frutos </a:t>
            </a:r>
            <a:r>
              <a:rPr lang="es-CO" sz="1400" i="1" dirty="0">
                <a:effectLst/>
                <a:latin typeface="Times New Roman" panose="02020603050405020304" pitchFamily="18" charset="0"/>
                <a:ea typeface="Calibri" panose="020F0502020204030204" pitchFamily="34" charset="0"/>
                <a:cs typeface="Times New Roman" panose="02020603050405020304" pitchFamily="18" charset="0"/>
              </a:rPr>
              <a:t>civiles, </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rendimientos periódicos de la cosa recibidos por su especulación en el comercio.  El derecho de dominio se caracteriza por que incluye la disposición material y jurídica, mientras que los otros derechos reales implican disposición jurídica pero no material o física </a:t>
            </a:r>
          </a:p>
          <a:p>
            <a:pPr>
              <a:lnSpc>
                <a:spcPct val="107000"/>
              </a:lnSpc>
              <a:spcAft>
                <a:spcPts val="800"/>
              </a:spcAft>
            </a:pPr>
            <a:r>
              <a:rPr lang="es-CO" sz="1400" dirty="0">
                <a:latin typeface="Times New Roman" panose="02020603050405020304" pitchFamily="18" charset="0"/>
                <a:ea typeface="Calibri" panose="020F0502020204030204" pitchFamily="34" charset="0"/>
                <a:cs typeface="Times New Roman" panose="02020603050405020304" pitchFamily="18" charset="0"/>
              </a:rPr>
              <a:t>L</a:t>
            </a:r>
            <a:r>
              <a:rPr lang="es-CO" sz="1400" dirty="0">
                <a:effectLst/>
                <a:latin typeface="Times New Roman" panose="02020603050405020304" pitchFamily="18" charset="0"/>
                <a:ea typeface="Calibri" panose="020F0502020204030204" pitchFamily="34" charset="0"/>
                <a:cs typeface="Times New Roman" panose="02020603050405020304" pitchFamily="18" charset="0"/>
              </a:rPr>
              <a:t>a expresión "disposición jurídica“ hace referencia a los actos jurídicos que implican la transferencia o la transmisión del derecho real, entre vivos o por causa de muerte23</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u="sng" dirty="0">
                <a:latin typeface="Times New Roman" panose="02020603050405020304" pitchFamily="18" charset="0"/>
                <a:cs typeface="Times New Roman" panose="02020603050405020304" pitchFamily="18" charset="0"/>
              </a:rPr>
              <a:t>FRUTOS</a:t>
            </a:r>
            <a:r>
              <a:rPr lang="es-CO" sz="1400" dirty="0">
                <a:latin typeface="Times New Roman" panose="02020603050405020304" pitchFamily="18" charset="0"/>
                <a:cs typeface="Times New Roman" panose="02020603050405020304" pitchFamily="18" charset="0"/>
              </a:rPr>
              <a:t>: Son a</a:t>
            </a:r>
            <a:r>
              <a:rPr lang="es-CO" sz="1400" dirty="0">
                <a:latin typeface="Calibri" panose="020F0502020204030204" pitchFamily="34" charset="0"/>
                <a:cs typeface="Times New Roman" panose="02020603050405020304" pitchFamily="18" charset="0"/>
              </a:rPr>
              <a:t>quellos rendimientos emanados de la cosa madre con cierta periodicidad, sin que su aprovechamiento signifique una alteración sustancial para la cosa fructuaria. </a:t>
            </a:r>
          </a:p>
          <a:p>
            <a:pPr algn="just">
              <a:lnSpc>
                <a:spcPct val="107000"/>
              </a:lnSpc>
              <a:spcAft>
                <a:spcPts val="800"/>
              </a:spcAft>
            </a:pPr>
            <a:r>
              <a:rPr lang="es-CO" sz="1400" u="sng" dirty="0">
                <a:latin typeface="Calibri" panose="020F0502020204030204" pitchFamily="34" charset="0"/>
                <a:cs typeface="Times New Roman" panose="02020603050405020304" pitchFamily="18" charset="0"/>
              </a:rPr>
              <a:t>PRODUCTOS</a:t>
            </a:r>
            <a:r>
              <a:rPr lang="es-CO" sz="1400" dirty="0">
                <a:latin typeface="Calibri" panose="020F0502020204030204" pitchFamily="34" charset="0"/>
                <a:cs typeface="Times New Roman" panose="02020603050405020304" pitchFamily="18" charset="0"/>
              </a:rPr>
              <a:t>: Son todos aquellos bienes que provienen de la cosa, pero no se perciben periódicamente, y su consumo o utilización reporta necesariamente alteración</a:t>
            </a:r>
          </a:p>
          <a:p>
            <a:pPr>
              <a:lnSpc>
                <a:spcPct val="107000"/>
              </a:lnSpc>
              <a:spcAft>
                <a:spcPts val="80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16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02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9085" y="1509156"/>
            <a:ext cx="10689771" cy="3170099"/>
          </a:xfrm>
          <a:prstGeom prst="rect">
            <a:avLst/>
          </a:prstGeom>
        </p:spPr>
        <p:txBody>
          <a:bodyPr wrap="square">
            <a:spAutoFit/>
          </a:bodyPr>
          <a:lstStyle/>
          <a:p>
            <a:pPr algn="ctr"/>
            <a:r>
              <a:rPr lang="es-MX" sz="2800" b="1" dirty="0"/>
              <a:t>CONSTITUCION Y ESTABLECIMIENTO DE LA PROPIEDAD HORIZONTAL</a:t>
            </a:r>
          </a:p>
          <a:p>
            <a:pPr algn="ctr"/>
            <a:endParaRPr lang="es-MX" dirty="0"/>
          </a:p>
          <a:p>
            <a:pPr algn="ctr"/>
            <a:r>
              <a:rPr lang="es-MX" dirty="0"/>
              <a:t>Licencia de Construcción</a:t>
            </a:r>
          </a:p>
          <a:p>
            <a:pPr algn="ctr"/>
            <a:r>
              <a:rPr lang="es-MX" dirty="0"/>
              <a:t>Aprobación de planos válidos para el sometimiento al Régimen de propiedad horizontal y cuadro de áreas</a:t>
            </a:r>
          </a:p>
          <a:p>
            <a:pPr algn="ctr"/>
            <a:r>
              <a:rPr lang="es-MX" dirty="0"/>
              <a:t>Otorgamiento de Escritura Pública de Constitución del régimen de propiedad horizontal</a:t>
            </a:r>
          </a:p>
          <a:p>
            <a:pPr algn="ctr"/>
            <a:r>
              <a:rPr lang="es-MX" dirty="0"/>
              <a:t>Inscripción ante Oficina de Registro de Instrumentos Públicos </a:t>
            </a:r>
          </a:p>
          <a:p>
            <a:pPr algn="ctr"/>
            <a:r>
              <a:rPr lang="es-MX" dirty="0"/>
              <a:t>(apertura de folios de matrícula inmobiliaria de bienes privados – bienes comunes)</a:t>
            </a:r>
          </a:p>
          <a:p>
            <a:pPr algn="ctr"/>
            <a:r>
              <a:rPr lang="es-MX" dirty="0"/>
              <a:t>Personería Jurídica (nombramientos y aceptación)</a:t>
            </a:r>
          </a:p>
        </p:txBody>
      </p:sp>
    </p:spTree>
    <p:extLst>
      <p:ext uri="{BB962C8B-B14F-4D97-AF65-F5344CB8AC3E}">
        <p14:creationId xmlns:p14="http://schemas.microsoft.com/office/powerpoint/2010/main" val="99328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985E4D1-7D77-441B-A2F6-BB2AB55F0A2B}"/>
              </a:ext>
            </a:extLst>
          </p:cNvPr>
          <p:cNvSpPr>
            <a:spLocks noGrp="1"/>
          </p:cNvSpPr>
          <p:nvPr>
            <p:ph type="title"/>
          </p:nvPr>
        </p:nvSpPr>
        <p:spPr>
          <a:xfrm>
            <a:off x="926691" y="814388"/>
            <a:ext cx="10515600" cy="842962"/>
          </a:xfrm>
        </p:spPr>
        <p:txBody>
          <a:bodyPr>
            <a:normAutofit/>
          </a:bodyPr>
          <a:lstStyle/>
          <a:p>
            <a:r>
              <a:rPr lang="es-CO" dirty="0">
                <a:solidFill>
                  <a:schemeClr val="tx1"/>
                </a:solidFill>
              </a:rPr>
              <a:t>PROPOSITO DE FORMACION DEL CURSO</a:t>
            </a:r>
            <a:endParaRPr lang="es-CO" dirty="0"/>
          </a:p>
        </p:txBody>
      </p:sp>
      <p:sp>
        <p:nvSpPr>
          <p:cNvPr id="2" name="Rectángulo 1"/>
          <p:cNvSpPr/>
          <p:nvPr/>
        </p:nvSpPr>
        <p:spPr>
          <a:xfrm>
            <a:off x="413657" y="1790446"/>
            <a:ext cx="10689772" cy="5262979"/>
          </a:xfrm>
          <a:prstGeom prst="rect">
            <a:avLst/>
          </a:prstGeom>
        </p:spPr>
        <p:txBody>
          <a:bodyPr wrap="square">
            <a:spAutoFit/>
          </a:bodyPr>
          <a:lstStyle/>
          <a:p>
            <a:pPr algn="just"/>
            <a:r>
              <a:rPr lang="es-CO" sz="3200" dirty="0"/>
              <a:t>Analizar los alcances de la propiedad horizontal y su régimen jurídico</a:t>
            </a:r>
          </a:p>
          <a:p>
            <a:pPr algn="just"/>
            <a:endParaRPr lang="es-CO" sz="3200" dirty="0"/>
          </a:p>
          <a:p>
            <a:pPr algn="just"/>
            <a:r>
              <a:rPr lang="es-CO" sz="3200" dirty="0"/>
              <a:t>Comprender la principal problemática que se deriva de la propiedad horizontal y las fórmulas para la resolución de conflictos.</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p:txBody>
      </p:sp>
    </p:spTree>
    <p:extLst>
      <p:ext uri="{BB962C8B-B14F-4D97-AF65-F5344CB8AC3E}">
        <p14:creationId xmlns:p14="http://schemas.microsoft.com/office/powerpoint/2010/main" val="358873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6">
            <a:extLst>
              <a:ext uri="{FF2B5EF4-FFF2-40B4-BE49-F238E27FC236}">
                <a16:creationId xmlns:a16="http://schemas.microsoft.com/office/drawing/2014/main" id="{21A1CD98-727B-478E-86D4-BA0353084D46}"/>
              </a:ext>
            </a:extLst>
          </p:cNvPr>
          <p:cNvPicPr>
            <a:picLocks noChangeAspect="1"/>
          </p:cNvPicPr>
          <p:nvPr/>
        </p:nvPicPr>
        <p:blipFill>
          <a:blip r:embed="rId2"/>
          <a:stretch>
            <a:fillRect/>
          </a:stretch>
        </p:blipFill>
        <p:spPr>
          <a:xfrm>
            <a:off x="1045029" y="522513"/>
            <a:ext cx="9679632" cy="5421087"/>
          </a:xfrm>
          <a:prstGeom prst="rect">
            <a:avLst/>
          </a:prstGeom>
        </p:spPr>
      </p:pic>
    </p:spTree>
    <p:extLst>
      <p:ext uri="{BB962C8B-B14F-4D97-AF65-F5344CB8AC3E}">
        <p14:creationId xmlns:p14="http://schemas.microsoft.com/office/powerpoint/2010/main" val="10103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96238" y="399245"/>
            <a:ext cx="3982888" cy="369332"/>
          </a:xfrm>
          <a:prstGeom prst="rect">
            <a:avLst/>
          </a:prstGeom>
        </p:spPr>
        <p:txBody>
          <a:bodyPr wrap="square">
            <a:spAutoFit/>
          </a:bodyPr>
          <a:lstStyle/>
          <a:p>
            <a:r>
              <a:rPr lang="es-CO" b="1" dirty="0">
                <a:effectLst>
                  <a:outerShdw blurRad="38100" dist="38100" dir="2700000" algn="tl">
                    <a:srgbClr val="000000">
                      <a:alpha val="43137"/>
                    </a:srgbClr>
                  </a:outerShdw>
                </a:effectLst>
              </a:rPr>
              <a:t>COMO SE CONSTITUYE LA P.H</a:t>
            </a:r>
            <a:r>
              <a:rPr lang="es-CO" dirty="0"/>
              <a:t>.</a:t>
            </a:r>
          </a:p>
        </p:txBody>
      </p:sp>
      <p:pic>
        <p:nvPicPr>
          <p:cNvPr id="4" name="Imagen 3"/>
          <p:cNvPicPr>
            <a:picLocks noChangeAspect="1"/>
          </p:cNvPicPr>
          <p:nvPr/>
        </p:nvPicPr>
        <p:blipFill>
          <a:blip r:embed="rId2"/>
          <a:stretch>
            <a:fillRect/>
          </a:stretch>
        </p:blipFill>
        <p:spPr>
          <a:xfrm>
            <a:off x="1495361" y="1146220"/>
            <a:ext cx="9968446" cy="4819180"/>
          </a:xfrm>
          <a:prstGeom prst="rect">
            <a:avLst/>
          </a:prstGeom>
        </p:spPr>
      </p:pic>
    </p:spTree>
    <p:extLst>
      <p:ext uri="{BB962C8B-B14F-4D97-AF65-F5344CB8AC3E}">
        <p14:creationId xmlns:p14="http://schemas.microsoft.com/office/powerpoint/2010/main" val="4454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17112" y="1375480"/>
            <a:ext cx="7968132" cy="4474413"/>
          </a:xfrm>
          <a:prstGeom prst="rect">
            <a:avLst/>
          </a:prstGeom>
        </p:spPr>
      </p:pic>
      <p:sp>
        <p:nvSpPr>
          <p:cNvPr id="3" name="Rectángulo 2"/>
          <p:cNvSpPr/>
          <p:nvPr/>
        </p:nvSpPr>
        <p:spPr>
          <a:xfrm>
            <a:off x="3580327" y="347729"/>
            <a:ext cx="5241702" cy="523220"/>
          </a:xfrm>
          <a:prstGeom prst="rect">
            <a:avLst/>
          </a:prstGeom>
        </p:spPr>
        <p:txBody>
          <a:bodyPr wrap="square">
            <a:spAutoFit/>
          </a:bodyPr>
          <a:lstStyle/>
          <a:p>
            <a:r>
              <a:rPr lang="es-CO" sz="2800" b="1" dirty="0">
                <a:effectLst>
                  <a:outerShdw blurRad="38100" dist="38100" dir="2700000" algn="tl">
                    <a:srgbClr val="000000">
                      <a:alpha val="43137"/>
                    </a:srgbClr>
                  </a:outerShdw>
                </a:effectLst>
              </a:rPr>
              <a:t>CONSTITUCION DE P.H.</a:t>
            </a:r>
          </a:p>
        </p:txBody>
      </p:sp>
    </p:spTree>
    <p:extLst>
      <p:ext uri="{BB962C8B-B14F-4D97-AF65-F5344CB8AC3E}">
        <p14:creationId xmlns:p14="http://schemas.microsoft.com/office/powerpoint/2010/main" val="15942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486" y="1001487"/>
            <a:ext cx="8512628" cy="4801314"/>
          </a:xfrm>
          <a:prstGeom prst="rect">
            <a:avLst/>
          </a:prstGeom>
        </p:spPr>
        <p:txBody>
          <a:bodyPr wrap="square">
            <a:spAutoFit/>
          </a:bodyPr>
          <a:lstStyle/>
          <a:p>
            <a:pPr algn="ctr"/>
            <a:r>
              <a:rPr lang="es-CO" dirty="0"/>
              <a:t>AUTORIZACIONES Y PERMISOS DERIVADOS DE LA PROPIEDAD HORIZONTAL</a:t>
            </a:r>
          </a:p>
          <a:p>
            <a:pPr algn="ctr"/>
            <a:endParaRPr lang="es-CO" dirty="0"/>
          </a:p>
          <a:p>
            <a:pPr algn="ctr"/>
            <a:r>
              <a:rPr lang="es-CO" dirty="0"/>
              <a:t>Antecedentes: Licencia de urbanización y Licencia de Construcción</a:t>
            </a:r>
          </a:p>
          <a:p>
            <a:pPr algn="ctr"/>
            <a:r>
              <a:rPr lang="es-CO" dirty="0"/>
              <a:t>Permiso de enajenación</a:t>
            </a:r>
          </a:p>
          <a:p>
            <a:pPr algn="ctr"/>
            <a:r>
              <a:rPr lang="es-CO" dirty="0"/>
              <a:t>Paz y salvos al efectuar la compraventa de bien sometido al régimen de P.H.</a:t>
            </a:r>
          </a:p>
          <a:p>
            <a:pPr algn="ctr"/>
            <a:r>
              <a:rPr lang="es-CO" dirty="0"/>
              <a:t>Personas con movilidad reducida (acciones populares – licencias)</a:t>
            </a:r>
          </a:p>
          <a:p>
            <a:pPr algn="ctr"/>
            <a:r>
              <a:rPr lang="es-CO" dirty="0"/>
              <a:t>Certificado de ocupación (cajas de compensación) </a:t>
            </a:r>
            <a:r>
              <a:rPr lang="es-CO" dirty="0" err="1"/>
              <a:t>Dec</a:t>
            </a:r>
            <a:r>
              <a:rPr lang="es-CO" dirty="0"/>
              <a:t>. 564 de 200</a:t>
            </a:r>
          </a:p>
          <a:p>
            <a:pPr algn="ctr"/>
            <a:r>
              <a:rPr lang="es-CO" dirty="0"/>
              <a:t>Certificado técnico de ocupación (Ley 1896/16)</a:t>
            </a:r>
          </a:p>
          <a:p>
            <a:pPr algn="ctr"/>
            <a:r>
              <a:rPr lang="es-CO" dirty="0"/>
              <a:t>Almacenamiento de basuras </a:t>
            </a:r>
            <a:r>
              <a:rPr lang="es-CO" dirty="0" err="1"/>
              <a:t>Dec</a:t>
            </a:r>
            <a:r>
              <a:rPr lang="es-CO" dirty="0"/>
              <a:t>. 2104 de 1983</a:t>
            </a:r>
          </a:p>
          <a:p>
            <a:pPr algn="ctr"/>
            <a:r>
              <a:rPr lang="es-CO" dirty="0"/>
              <a:t>Mascotas Art. 74 Ley 675 de 2001 (Ley 746 de 2000, </a:t>
            </a:r>
            <a:r>
              <a:rPr lang="es-CO" dirty="0" err="1"/>
              <a:t>Dec</a:t>
            </a:r>
            <a:r>
              <a:rPr lang="es-CO" dirty="0"/>
              <a:t>. 2257 de 1986)</a:t>
            </a:r>
          </a:p>
          <a:p>
            <a:pPr algn="ctr"/>
            <a:r>
              <a:rPr lang="es-CO" dirty="0"/>
              <a:t>Recuperación de Espacio Público (Cesiones tipo A, cerramientos, bahías de parqueo) ver Licencia de Urbanización</a:t>
            </a:r>
          </a:p>
          <a:p>
            <a:pPr algn="ctr"/>
            <a:r>
              <a:rPr lang="es-CO" dirty="0"/>
              <a:t>Servicios Públicos Domiciliarios (reciclaje, cultura, reducción de tarifa: multiusuario </a:t>
            </a:r>
            <a:r>
              <a:rPr lang="es-CO" dirty="0" err="1"/>
              <a:t>Dec</a:t>
            </a:r>
            <a:r>
              <a:rPr lang="es-CO" dirty="0"/>
              <a:t>. 1713 de 2002.</a:t>
            </a:r>
          </a:p>
          <a:p>
            <a:pPr algn="ctr"/>
            <a:r>
              <a:rPr lang="es-CO" dirty="0"/>
              <a:t>Energía: venta de subestaciones, arriendo) Ver Reglamento de P.H.</a:t>
            </a:r>
          </a:p>
          <a:p>
            <a:pPr algn="ctr"/>
            <a:r>
              <a:rPr lang="es-CO" dirty="0"/>
              <a:t>Personal de seguridad y vigilancia(servicios con y sin armas)</a:t>
            </a:r>
          </a:p>
        </p:txBody>
      </p:sp>
    </p:spTree>
    <p:extLst>
      <p:ext uri="{BB962C8B-B14F-4D97-AF65-F5344CB8AC3E}">
        <p14:creationId xmlns:p14="http://schemas.microsoft.com/office/powerpoint/2010/main" val="311986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0" y="827315"/>
            <a:ext cx="9622971" cy="5447645"/>
          </a:xfrm>
          <a:prstGeom prst="rect">
            <a:avLst/>
          </a:prstGeom>
        </p:spPr>
        <p:txBody>
          <a:bodyPr wrap="square">
            <a:spAutoFit/>
          </a:bodyPr>
          <a:lstStyle/>
          <a:p>
            <a:pPr algn="ctr"/>
            <a:r>
              <a:rPr lang="es-CO" sz="1200" dirty="0"/>
              <a:t>REGLAMENTO DE PROPIEDAD HORIZONTAL</a:t>
            </a:r>
          </a:p>
          <a:p>
            <a:pPr algn="ctr"/>
            <a:r>
              <a:rPr lang="es-CO" sz="1200" dirty="0"/>
              <a:t>Art. 5 </a:t>
            </a:r>
          </a:p>
          <a:p>
            <a:endParaRPr lang="es-CO" sz="1200" dirty="0"/>
          </a:p>
          <a:p>
            <a:r>
              <a:rPr lang="es-CO" sz="1200" dirty="0"/>
              <a:t>“1. El nombre e identificación del propietario.</a:t>
            </a:r>
          </a:p>
          <a:p>
            <a:r>
              <a:rPr lang="es-CO" sz="1200" dirty="0"/>
              <a:t>2. El nombre distintivo del edificio o conjunto.</a:t>
            </a:r>
          </a:p>
          <a:p>
            <a:r>
              <a:rPr lang="es-CO" sz="1200" dirty="0"/>
              <a:t>3. La determinación del terreno o terrenos sobre los cuales se levanta el edificio o conjunto, por su nomenclatura, área y linderos, indicando el título o títulos de adquisición y los correspondientes folios de matrícula inmobiliaria.</a:t>
            </a:r>
          </a:p>
          <a:p>
            <a:r>
              <a:rPr lang="es-CO" sz="1200" dirty="0"/>
              <a:t>4. La identificación de cada uno de los bienes de dominio particular de acuerdo con los planos aprobados por la Oficina de Planeación Municipal o Distrital o por la entidad o persona que haga sus veces.</a:t>
            </a:r>
          </a:p>
          <a:p>
            <a:r>
              <a:rPr lang="es-CO" sz="1200" dirty="0"/>
              <a:t>5. La determinación de los bienes comunes, con indicación de los que tengan el carácter de esenciales, y de aquellos cuyo uso se asigne a determinados sectores del edificio o conjunto, cuando fuere el caso.</a:t>
            </a:r>
          </a:p>
          <a:p>
            <a:r>
              <a:rPr lang="es-CO" sz="1200" dirty="0"/>
              <a:t>6. Los coeficientes de copropiedad y los módulos de contribución, según el caso.</a:t>
            </a:r>
          </a:p>
          <a:p>
            <a:r>
              <a:rPr lang="es-CO" sz="1200" dirty="0"/>
              <a:t>7. La destinación de los bienes de dominio particular que conforman el edificio o conjunto, la cual deberá ajustarse a las normas urbanísticas vigentes.</a:t>
            </a:r>
          </a:p>
          <a:p>
            <a:r>
              <a:rPr lang="es-CO" sz="1200" dirty="0"/>
              <a:t>8. Las especificaciones de construcción y condiciones de seguridad y salubridad del edificio o conjunto.</a:t>
            </a:r>
          </a:p>
          <a:p>
            <a:r>
              <a:rPr lang="es-CO" sz="1200" dirty="0"/>
              <a:t>Además de este contenido básico, los reglamentos de propiedad horizontal incluirán las regulaciones relacionadas con la administración, dirección y control de la persona jurídica que nace por ministerio de esta ley y las reglas que gobiernan la organización y funcionamiento del edificio o conjunto.</a:t>
            </a:r>
          </a:p>
          <a:p>
            <a:r>
              <a:rPr lang="es-CO" sz="1200" b="1" dirty="0"/>
              <a:t>PARÁGRAFO 1º.</a:t>
            </a:r>
            <a:r>
              <a:rPr lang="es-CO" sz="1200" dirty="0"/>
              <a:t> En ningún caso las disposiciones contenidas en los reglamentos de propiedad horizontal podrán vulnerar las normas imperativas contenidas en esta ley y, en tal caso, se entenderán no escritas.</a:t>
            </a:r>
          </a:p>
          <a:p>
            <a:r>
              <a:rPr lang="es-CO" sz="1200" b="1" dirty="0"/>
              <a:t>PARÁGRAFO 2º. </a:t>
            </a:r>
            <a:r>
              <a:rPr lang="es-CO" sz="1200" dirty="0"/>
              <a:t>En los municipios o distritos donde existan planos prediales </a:t>
            </a:r>
            <a:r>
              <a:rPr lang="es-CO" sz="1200" dirty="0" err="1"/>
              <a:t>georreferenciados</a:t>
            </a:r>
            <a:r>
              <a:rPr lang="es-CO" sz="1200" dirty="0"/>
              <a:t>, adoptados o debidamente aprobados por la autoridad catastral competente, estos podrán sustituir los elementos de determinación del terreno enunciados en el numeral tercero del presente artículo.</a:t>
            </a:r>
          </a:p>
          <a:p>
            <a:r>
              <a:rPr lang="es-CO" sz="1200" b="1" dirty="0"/>
              <a:t>PARÁGRAFO 3º.</a:t>
            </a:r>
            <a:r>
              <a:rPr lang="es-CO" sz="1200" dirty="0"/>
              <a:t> Los reglamentos de propiedad horizontal de los edificios o conjuntos de uso comercial podrán consagrar, además del contenido mínimo previsto en esta ley, regulaciones tendientes a preservar el ejercicio efectivo y continuo de la actividad mercantil en los bienes privados, y a propender a su ubicación según el uso específico o sectorial al cual se encuentren destinados, así como las obligaciones específicas de los propietarios en relación con sus bienes privados.</a:t>
            </a:r>
          </a:p>
          <a:p>
            <a:r>
              <a:rPr lang="es-CO" sz="1200" b="1" dirty="0"/>
              <a:t>PARÁGRAFO 4º. </a:t>
            </a:r>
            <a:r>
              <a:rPr lang="es-CO" sz="1200" dirty="0"/>
              <a:t>El reglamento de administración de la propiedad horizontal no podrá contener normas que prohíban la enajenación o gravamen de los bienes de dominio privado, ni limitar o prohibir la cesión de los mismos a cualquier título.”</a:t>
            </a:r>
          </a:p>
        </p:txBody>
      </p:sp>
    </p:spTree>
    <p:extLst>
      <p:ext uri="{BB962C8B-B14F-4D97-AF65-F5344CB8AC3E}">
        <p14:creationId xmlns:p14="http://schemas.microsoft.com/office/powerpoint/2010/main" val="216135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5143" y="2177143"/>
            <a:ext cx="10058400" cy="3754874"/>
          </a:xfrm>
          <a:prstGeom prst="rect">
            <a:avLst/>
          </a:prstGeom>
        </p:spPr>
        <p:txBody>
          <a:bodyPr wrap="square">
            <a:spAutoFit/>
          </a:bodyPr>
          <a:lstStyle/>
          <a:p>
            <a:pPr algn="ctr"/>
            <a:r>
              <a:rPr lang="es-CO" sz="1400" dirty="0"/>
              <a:t>CONJUNTOS POR ETAPAS</a:t>
            </a:r>
          </a:p>
          <a:p>
            <a:pPr algn="ctr"/>
            <a:endParaRPr lang="es-CO" sz="1400" dirty="0"/>
          </a:p>
          <a:p>
            <a:pPr algn="just"/>
            <a:r>
              <a:rPr lang="es-CO" sz="1400" i="1" dirty="0"/>
              <a:t>“Conjuntos integrados por etapas</a:t>
            </a:r>
            <a:r>
              <a:rPr lang="es-CO" sz="1400" dirty="0"/>
              <a:t>. Cuando un conjunto se desarrolle por etapas, la escritura de constitución deberá indicar esta circunstancia, y regular dentro de su contenido el régimen general del mismo, la forma de integrar las etapas subsiguientes, y los coeficientes de copropiedad de los bienes privados de la etapa que se conforma, los cuales tendrán carácter provisional.</a:t>
            </a:r>
          </a:p>
          <a:p>
            <a:pPr algn="just"/>
            <a:r>
              <a:rPr lang="es-CO" sz="1400" dirty="0"/>
              <a:t>Las subsiguientes etapas las integrará el propietario inicial mediante escritura s adicionales, en las cuales se identificarán sus bienes privados, los bienes comunes localizados en cada etapa y el nuevo cálculo de los coeficientes de copropiedad de la totalidad de los bienes privados de las etapas integradas al conjunto, los cuales tendrán carácter provisional.</a:t>
            </a:r>
          </a:p>
          <a:p>
            <a:pPr algn="just"/>
            <a:r>
              <a:rPr lang="es-CO" sz="1400" dirty="0"/>
              <a:t>En la escritura pública por medio de la cual se integra la última etapa, los coeficientes de copropiedad de todo el conjunto se determinarán con carácter definitivo.</a:t>
            </a:r>
          </a:p>
          <a:p>
            <a:pPr algn="just"/>
            <a:r>
              <a:rPr lang="es-CO" sz="1400" dirty="0"/>
              <a:t>Tanto los coeficientes provisionales como los definitivos se calcularán de conformidad con lo establecido en la presente ley.</a:t>
            </a:r>
          </a:p>
          <a:p>
            <a:pPr algn="just"/>
            <a:r>
              <a:rPr lang="es-CO" sz="1400" b="1" dirty="0"/>
              <a:t>PARÁGRAFO.</a:t>
            </a:r>
            <a:r>
              <a:rPr lang="es-CO" sz="1400" dirty="0"/>
              <a:t> En todo caso, la autoridad urbanística solo podrá aprobar los desarrollos integrados por etapas de inmuebles sometidos al régimen de propiedad horizontal, cuando estas permitan el uso y goce del equipamiento ofrecido para su funcionalidad.”</a:t>
            </a:r>
          </a:p>
        </p:txBody>
      </p:sp>
    </p:spTree>
    <p:extLst>
      <p:ext uri="{BB962C8B-B14F-4D97-AF65-F5344CB8AC3E}">
        <p14:creationId xmlns:p14="http://schemas.microsoft.com/office/powerpoint/2010/main" val="75178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23504" y="115910"/>
            <a:ext cx="7152951" cy="400110"/>
          </a:xfrm>
          <a:prstGeom prst="rect">
            <a:avLst/>
          </a:prstGeom>
        </p:spPr>
        <p:txBody>
          <a:bodyPr wrap="square">
            <a:spAutoFit/>
          </a:bodyPr>
          <a:lstStyle/>
          <a:p>
            <a:pPr algn="ctr"/>
            <a:r>
              <a:rPr lang="es-CO" sz="2000" b="1" dirty="0">
                <a:effectLst>
                  <a:outerShdw blurRad="38100" dist="38100" dir="2700000" algn="tl">
                    <a:srgbClr val="000000">
                      <a:alpha val="43137"/>
                    </a:srgbClr>
                  </a:outerShdw>
                </a:effectLst>
              </a:rPr>
              <a:t>ÓRGANOS DE LA ADMINISTRACION EN LA P.H</a:t>
            </a:r>
            <a:r>
              <a:rPr lang="es-CO" dirty="0"/>
              <a:t>.</a:t>
            </a:r>
          </a:p>
        </p:txBody>
      </p:sp>
      <p:pic>
        <p:nvPicPr>
          <p:cNvPr id="3" name="Imagen 2"/>
          <p:cNvPicPr>
            <a:picLocks noChangeAspect="1"/>
          </p:cNvPicPr>
          <p:nvPr/>
        </p:nvPicPr>
        <p:blipFill>
          <a:blip r:embed="rId2"/>
          <a:stretch>
            <a:fillRect/>
          </a:stretch>
        </p:blipFill>
        <p:spPr>
          <a:xfrm>
            <a:off x="2137893" y="1003759"/>
            <a:ext cx="8139448" cy="4791734"/>
          </a:xfrm>
          <a:prstGeom prst="rect">
            <a:avLst/>
          </a:prstGeom>
        </p:spPr>
      </p:pic>
    </p:spTree>
    <p:extLst>
      <p:ext uri="{BB962C8B-B14F-4D97-AF65-F5344CB8AC3E}">
        <p14:creationId xmlns:p14="http://schemas.microsoft.com/office/powerpoint/2010/main" val="194854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9943" y="566057"/>
            <a:ext cx="9209314" cy="5909310"/>
          </a:xfrm>
          <a:prstGeom prst="rect">
            <a:avLst/>
          </a:prstGeom>
        </p:spPr>
        <p:txBody>
          <a:bodyPr wrap="square">
            <a:spAutoFit/>
          </a:bodyPr>
          <a:lstStyle/>
          <a:p>
            <a:pPr algn="ctr"/>
            <a:r>
              <a:rPr lang="es-CO" dirty="0"/>
              <a:t>ADMINISTRACION DE LA PROPIEDAD HORIZONTAL</a:t>
            </a:r>
          </a:p>
          <a:p>
            <a:pPr algn="just"/>
            <a:r>
              <a:rPr lang="es-CO" b="1" dirty="0"/>
              <a:t>“ARTÍCULO 36. </a:t>
            </a:r>
            <a:r>
              <a:rPr lang="es-CO" i="1" dirty="0"/>
              <a:t>Órganos de dirección y administración</a:t>
            </a:r>
            <a:r>
              <a:rPr lang="es-CO" dirty="0"/>
              <a:t>. La dirección y administración de la persona jurídica corresponde a la asamblea general de propietarios, al consejo de administración, si lo hubiere, y al administrador de edificio o conjunto.”</a:t>
            </a:r>
          </a:p>
          <a:p>
            <a:r>
              <a:rPr lang="es-CO" b="1" u="sng" dirty="0"/>
              <a:t>ASAMBLEA:</a:t>
            </a:r>
            <a:r>
              <a:rPr lang="es-CO" b="1" dirty="0"/>
              <a:t> ARTÍCULO 37.</a:t>
            </a:r>
            <a:r>
              <a:rPr lang="es-CO" dirty="0"/>
              <a:t> </a:t>
            </a:r>
            <a:r>
              <a:rPr lang="es-CO" i="1" dirty="0"/>
              <a:t>Integración y alcance de sus decisiones</a:t>
            </a:r>
            <a:r>
              <a:rPr lang="es-CO" dirty="0"/>
              <a:t>. La asamblea general la constituirán </a:t>
            </a:r>
            <a:r>
              <a:rPr lang="es-CO" u="sng" dirty="0"/>
              <a:t>los propietarios de bienes privados</a:t>
            </a:r>
            <a:r>
              <a:rPr lang="es-CO" dirty="0"/>
              <a:t>, o sus representantes o delegados, reunido s con el quórum y las condiciones previstas en esta ley y en el reglamento de propiedad horizontal.</a:t>
            </a:r>
          </a:p>
          <a:p>
            <a:r>
              <a:rPr lang="es-CO" dirty="0"/>
              <a:t>Todos los propietarios de bienes privados que integran el edificio o conjunto tendrán derecho a participar en sus deliberaciones y a votar en ella. </a:t>
            </a:r>
            <a:r>
              <a:rPr lang="es-CO" u="sng" dirty="0"/>
              <a:t>El voto de cada propietario equivaldrá al porcentaje del coeficiente de copropiedad del respectivo bien privado</a:t>
            </a:r>
            <a:r>
              <a:rPr lang="es-CO" dirty="0"/>
              <a:t>.</a:t>
            </a:r>
            <a:r>
              <a:rPr lang="es-CO" b="1" dirty="0"/>
              <a:t> Texto subrayado declarado EXEQUIBLE por la Corte Constitucional mediante </a:t>
            </a:r>
            <a:r>
              <a:rPr lang="es-CO" dirty="0">
                <a:hlinkClick r:id="rId2"/>
              </a:rPr>
              <a:t>Sentencia C-522 de 2002</a:t>
            </a:r>
            <a:r>
              <a:rPr lang="es-CO" dirty="0"/>
              <a:t> </a:t>
            </a:r>
            <a:r>
              <a:rPr lang="es-CO" b="1" dirty="0"/>
              <a:t>bajo el entendido descrito en el resuelve de la sentencia.</a:t>
            </a:r>
            <a:endParaRPr lang="es-CO" dirty="0"/>
          </a:p>
          <a:p>
            <a:r>
              <a:rPr lang="es-CO" dirty="0"/>
              <a:t>Las decisiones adoptadas de acuerdo con las normas legales y reglamentarias, son de obligatorio cumplimiento para todos los propietarios, inclusive para los ausentes o disidentes, para el administrador y demás órganos, y en lo pertinente </a:t>
            </a:r>
            <a:r>
              <a:rPr lang="es-CO" u="sng" dirty="0"/>
              <a:t>para los usuarios y ocupantes del edificio o conjunto</a:t>
            </a:r>
            <a:r>
              <a:rPr lang="es-CO" dirty="0"/>
              <a:t>.</a:t>
            </a:r>
          </a:p>
          <a:p>
            <a:pPr algn="just"/>
            <a:r>
              <a:rPr lang="es-CO" dirty="0"/>
              <a:t>ARTICULO 38 FUNCIONES</a:t>
            </a:r>
          </a:p>
          <a:p>
            <a:pPr algn="just"/>
            <a:r>
              <a:rPr lang="es-CO" dirty="0"/>
              <a:t>ARTICULO 39 REUNIONES: ORDINARIAS - EXTRAORDINARIAS</a:t>
            </a:r>
          </a:p>
        </p:txBody>
      </p:sp>
    </p:spTree>
    <p:extLst>
      <p:ext uri="{BB962C8B-B14F-4D97-AF65-F5344CB8AC3E}">
        <p14:creationId xmlns:p14="http://schemas.microsoft.com/office/powerpoint/2010/main" val="23243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1" y="740229"/>
            <a:ext cx="10515600" cy="5047536"/>
          </a:xfrm>
          <a:prstGeom prst="rect">
            <a:avLst/>
          </a:prstGeom>
        </p:spPr>
        <p:txBody>
          <a:bodyPr wrap="square">
            <a:spAutoFit/>
          </a:bodyPr>
          <a:lstStyle/>
          <a:p>
            <a:pPr algn="just"/>
            <a:r>
              <a:rPr lang="es-CO" sz="1400" dirty="0"/>
              <a:t>ASAMBLEA ORDINARIA:</a:t>
            </a:r>
          </a:p>
          <a:p>
            <a:pPr algn="just"/>
            <a:r>
              <a:rPr lang="es-CO" sz="1400" dirty="0"/>
              <a:t>1 VEZ AL AÑO SEGÚN LO DISPONGA EL RPH</a:t>
            </a:r>
          </a:p>
          <a:p>
            <a:pPr algn="just"/>
            <a:r>
              <a:rPr lang="es-CO" sz="1400" dirty="0"/>
              <a:t>DENTRO DE LOS 3 MESES SS AL VENCIMIENTO DEL PERIODO PRESUPUESTAL</a:t>
            </a:r>
          </a:p>
          <a:p>
            <a:pPr algn="just"/>
            <a:r>
              <a:rPr lang="es-CO" sz="1400" dirty="0"/>
              <a:t>Convocatoria: El administrador con antelación no inferior a 15 calendario</a:t>
            </a:r>
          </a:p>
          <a:p>
            <a:pPr algn="just"/>
            <a:r>
              <a:rPr lang="es-CO" sz="1400" dirty="0"/>
              <a:t>POR DERECHO PROPIO: Sino es convocada, se reunirá el primer día hábil de cuarto mes </a:t>
            </a:r>
            <a:r>
              <a:rPr lang="es-CO" sz="1400" dirty="0" err="1"/>
              <a:t>ss</a:t>
            </a:r>
            <a:r>
              <a:rPr lang="es-CO" sz="1400" dirty="0"/>
              <a:t> al vencimiento del periodo presupuestal, lugar según reglamento o el ed. o conjunto, hora 8 p.m.</a:t>
            </a:r>
          </a:p>
          <a:p>
            <a:pPr algn="just"/>
            <a:r>
              <a:rPr lang="es-CO" sz="1400" dirty="0"/>
              <a:t>REUNIONES PRESENCIALES CON QUORUM DEL 100% ; serán válidas en cualquier tiempo y lugar. </a:t>
            </a:r>
          </a:p>
          <a:p>
            <a:pPr algn="just"/>
            <a:r>
              <a:rPr lang="es-CO" sz="1400" dirty="0"/>
              <a:t>REUNIONES NO PRESENCIALES: Cuando los copropietarios puedan sesionar y decidir mediante comunicaciones sucesivas o simultáneas con el quorum correspondiente, la sucesión de las comunicaciones debe ocurrir de manera inmediata lo cual será certificado por el Revisor Fiscal. Tema probatorio: fax, grabación o similar.</a:t>
            </a:r>
          </a:p>
          <a:p>
            <a:pPr algn="just"/>
            <a:endParaRPr lang="es-CO" sz="1400" dirty="0"/>
          </a:p>
          <a:p>
            <a:pPr algn="just"/>
            <a:r>
              <a:rPr lang="es-CO" sz="1400" dirty="0"/>
              <a:t>ASAMBLEA EXTRAORDINARIA:</a:t>
            </a:r>
          </a:p>
          <a:p>
            <a:pPr algn="just"/>
            <a:r>
              <a:rPr lang="es-CO" sz="1400" dirty="0"/>
              <a:t>CUANDO LAS NECESIDADES IMPREVISTAS O URGENTES ASI LO AMERITEN</a:t>
            </a:r>
          </a:p>
          <a:p>
            <a:pPr algn="just"/>
            <a:r>
              <a:rPr lang="es-CO" sz="1400" dirty="0"/>
              <a:t>CONVOCAN: ADMINISTRADOR, CONSEJO, REVISOR O NUMERO PLURAL DE PROPIETARIOS QUE REPRESENTEN POR LO MENOS LA QUINTA PARTE DE LOS COEFICIENTES </a:t>
            </a:r>
          </a:p>
          <a:p>
            <a:pPr algn="just"/>
            <a:r>
              <a:rPr lang="es-CO" sz="1400" dirty="0"/>
              <a:t>SOLO TEMAS INCLUIDOS EN EL ORDEN DEL DIA QUE SE INSERTA EN LA CITACION (igual en reuniones no presenciales o decisiones por comunicación escrita)</a:t>
            </a:r>
          </a:p>
          <a:p>
            <a:pPr algn="just"/>
            <a:r>
              <a:rPr lang="es-CO" sz="1400" dirty="0"/>
              <a:t>Convocatoria incluye relación de deudores morosos.</a:t>
            </a:r>
          </a:p>
          <a:p>
            <a:pPr algn="just"/>
            <a:r>
              <a:rPr lang="es-CO" sz="1400" dirty="0"/>
              <a:t>QUORUM:</a:t>
            </a:r>
          </a:p>
          <a:p>
            <a:pPr algn="just"/>
            <a:r>
              <a:rPr lang="es-CO" sz="1400" dirty="0"/>
              <a:t>. PARA SESIONAR: Por lo menos, más de la mitad de los coeficientes de propiedad.</a:t>
            </a:r>
          </a:p>
          <a:p>
            <a:pPr algn="just"/>
            <a:r>
              <a:rPr lang="es-CO" sz="1400" dirty="0"/>
              <a:t>. PARA DECIDIR: Voto favorable de la mitad más uno de los coeficientes representados en la sesión.</a:t>
            </a:r>
          </a:p>
          <a:p>
            <a:pPr algn="just"/>
            <a:r>
              <a:rPr lang="es-CO" sz="1400" dirty="0"/>
              <a:t>Quorum del 100%: sólo para aprobar la extinción de la propiedad horizontal.</a:t>
            </a:r>
          </a:p>
          <a:p>
            <a:pPr algn="just"/>
            <a:r>
              <a:rPr lang="es-CO" sz="1400" dirty="0"/>
              <a:t>Quorum mayor al 70%: ES NULA</a:t>
            </a:r>
          </a:p>
        </p:txBody>
      </p:sp>
    </p:spTree>
    <p:extLst>
      <p:ext uri="{BB962C8B-B14F-4D97-AF65-F5344CB8AC3E}">
        <p14:creationId xmlns:p14="http://schemas.microsoft.com/office/powerpoint/2010/main" val="2945908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8914" y="566056"/>
            <a:ext cx="11865429" cy="307777"/>
          </a:xfrm>
          <a:prstGeom prst="rect">
            <a:avLst/>
          </a:prstGeom>
        </p:spPr>
        <p:txBody>
          <a:bodyPr wrap="square">
            <a:spAutoFit/>
          </a:bodyPr>
          <a:lstStyle/>
          <a:p>
            <a:r>
              <a:rPr lang="es-CO" sz="1400" dirty="0">
                <a:solidFill>
                  <a:srgbClr val="FF0000"/>
                </a:solidFill>
              </a:rPr>
              <a:t>QUORUM DEL 70%. DECISIONES QUE REQUIEREN MAYORÍA CALIFICADA:</a:t>
            </a:r>
          </a:p>
        </p:txBody>
      </p:sp>
      <p:sp>
        <p:nvSpPr>
          <p:cNvPr id="3" name="Rectángulo 2"/>
          <p:cNvSpPr/>
          <p:nvPr/>
        </p:nvSpPr>
        <p:spPr>
          <a:xfrm>
            <a:off x="892629" y="873833"/>
            <a:ext cx="8251371" cy="5355312"/>
          </a:xfrm>
          <a:prstGeom prst="rect">
            <a:avLst/>
          </a:prstGeom>
        </p:spPr>
        <p:txBody>
          <a:bodyPr wrap="square">
            <a:spAutoFit/>
          </a:bodyPr>
          <a:lstStyle/>
          <a:p>
            <a:pPr algn="just"/>
            <a:r>
              <a:rPr lang="es-CO" dirty="0">
                <a:solidFill>
                  <a:srgbClr val="000000"/>
                </a:solidFill>
                <a:latin typeface="Arial" panose="020B0604020202020204" pitchFamily="34" charset="0"/>
              </a:rPr>
              <a:t>”1. Cambios que afecten la destinación de los bienes comunes o impliquen una sensible disminución en uso y goce.</a:t>
            </a:r>
          </a:p>
          <a:p>
            <a:pPr algn="just"/>
            <a:r>
              <a:rPr lang="es-CO" dirty="0">
                <a:solidFill>
                  <a:srgbClr val="000000"/>
                </a:solidFill>
                <a:latin typeface="Arial" panose="020B0604020202020204" pitchFamily="34" charset="0"/>
              </a:rPr>
              <a:t>2. Imposición de expensas extraordinarias cuya cuantía total, durante la vigencia presupuestal, supere cuatro (4) veces el valor de las expensas necesarias mensuales.</a:t>
            </a:r>
          </a:p>
          <a:p>
            <a:pPr algn="just"/>
            <a:r>
              <a:rPr lang="es-CO" dirty="0">
                <a:solidFill>
                  <a:srgbClr val="000000"/>
                </a:solidFill>
                <a:latin typeface="Arial" panose="020B0604020202020204" pitchFamily="34" charset="0"/>
              </a:rPr>
              <a:t>3. Aprobación de expensas comunes diferentes de las necesarias.</a:t>
            </a:r>
          </a:p>
          <a:p>
            <a:pPr algn="just"/>
            <a:r>
              <a:rPr lang="es-CO" dirty="0">
                <a:solidFill>
                  <a:srgbClr val="000000"/>
                </a:solidFill>
                <a:latin typeface="Arial" panose="020B0604020202020204" pitchFamily="34" charset="0"/>
              </a:rPr>
              <a:t>4. Asignación de un bien común al uso y goce exclusivo de un determinado bien privado, cuando así lo haya solicitado un copropietario.</a:t>
            </a:r>
          </a:p>
          <a:p>
            <a:pPr algn="just"/>
            <a:r>
              <a:rPr lang="es-CO" dirty="0">
                <a:solidFill>
                  <a:srgbClr val="000000"/>
                </a:solidFill>
                <a:latin typeface="Arial" panose="020B0604020202020204" pitchFamily="34" charset="0"/>
              </a:rPr>
              <a:t>5. Reforma a los estatutos y reglamento.</a:t>
            </a:r>
          </a:p>
          <a:p>
            <a:pPr algn="just"/>
            <a:r>
              <a:rPr lang="es-CO" dirty="0">
                <a:solidFill>
                  <a:srgbClr val="000000"/>
                </a:solidFill>
                <a:latin typeface="Arial" panose="020B0604020202020204" pitchFamily="34" charset="0"/>
              </a:rPr>
              <a:t>6. Desafectación de un bien común no esencial.</a:t>
            </a:r>
          </a:p>
          <a:p>
            <a:pPr algn="just"/>
            <a:r>
              <a:rPr lang="es-CO" dirty="0">
                <a:solidFill>
                  <a:srgbClr val="000000"/>
                </a:solidFill>
                <a:latin typeface="Arial" panose="020B0604020202020204" pitchFamily="34" charset="0"/>
              </a:rPr>
              <a:t>7. Reconstrucción del edificio o conjunto destruido en proporción que represente por lo menos el setenta y cinco por ciento (75%).</a:t>
            </a:r>
          </a:p>
          <a:p>
            <a:pPr algn="just"/>
            <a:r>
              <a:rPr lang="es-CO" dirty="0">
                <a:solidFill>
                  <a:srgbClr val="000000"/>
                </a:solidFill>
                <a:latin typeface="Arial" panose="020B0604020202020204" pitchFamily="34" charset="0"/>
              </a:rPr>
              <a:t>8. Cambio de destinación genérica de los bienes de dominio particular, siempre y cuando se ajuste a la normatividad urbanística vigente.</a:t>
            </a:r>
          </a:p>
          <a:p>
            <a:pPr algn="just"/>
            <a:r>
              <a:rPr lang="es-CO" dirty="0">
                <a:solidFill>
                  <a:srgbClr val="000000"/>
                </a:solidFill>
                <a:latin typeface="Arial" panose="020B0604020202020204" pitchFamily="34" charset="0"/>
              </a:rPr>
              <a:t>9. Adquisición de inmuebles para el edificio o conjunto.</a:t>
            </a:r>
          </a:p>
          <a:p>
            <a:pPr algn="just"/>
            <a:r>
              <a:rPr lang="es-CO" dirty="0">
                <a:solidFill>
                  <a:srgbClr val="000000"/>
                </a:solidFill>
                <a:latin typeface="Arial" panose="020B0604020202020204" pitchFamily="34" charset="0"/>
              </a:rPr>
              <a:t>10. Liquidación y disolución.</a:t>
            </a:r>
          </a:p>
          <a:p>
            <a:pPr algn="just"/>
            <a:r>
              <a:rPr lang="es-CO" b="1" dirty="0">
                <a:solidFill>
                  <a:srgbClr val="000000"/>
                </a:solidFill>
                <a:latin typeface="Arial" panose="020B0604020202020204" pitchFamily="34" charset="0"/>
              </a:rPr>
              <a:t>PARÁGRAFO. </a:t>
            </a:r>
            <a:r>
              <a:rPr lang="es-CO" dirty="0">
                <a:solidFill>
                  <a:srgbClr val="000000"/>
                </a:solidFill>
                <a:latin typeface="Arial" panose="020B0604020202020204" pitchFamily="34" charset="0"/>
              </a:rPr>
              <a:t>Las decisiones previstas en este artículo no podrán tomarse en reuniones no presenciales, ni en reuniones de segunda convocatoria, salvo que en este último caso se obtenga la mayoría exigida por esta ley.”</a:t>
            </a:r>
          </a:p>
        </p:txBody>
      </p:sp>
    </p:spTree>
    <p:extLst>
      <p:ext uri="{BB962C8B-B14F-4D97-AF65-F5344CB8AC3E}">
        <p14:creationId xmlns:p14="http://schemas.microsoft.com/office/powerpoint/2010/main" val="355836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F226F-8313-4E11-9E48-F68B5A06DEDF}"/>
              </a:ext>
            </a:extLst>
          </p:cNvPr>
          <p:cNvSpPr>
            <a:spLocks noGrp="1"/>
          </p:cNvSpPr>
          <p:nvPr>
            <p:ph type="title"/>
          </p:nvPr>
        </p:nvSpPr>
        <p:spPr>
          <a:xfrm>
            <a:off x="1396180" y="583157"/>
            <a:ext cx="4358667" cy="535531"/>
          </a:xfrm>
        </p:spPr>
        <p:txBody>
          <a:bodyPr/>
          <a:lstStyle/>
          <a:p>
            <a:r>
              <a:rPr lang="es-CO" sz="3200" dirty="0"/>
              <a:t>NORMATIVIDAD</a:t>
            </a:r>
          </a:p>
        </p:txBody>
      </p:sp>
      <p:sp>
        <p:nvSpPr>
          <p:cNvPr id="3" name="Marcador de texto 2">
            <a:extLst>
              <a:ext uri="{FF2B5EF4-FFF2-40B4-BE49-F238E27FC236}">
                <a16:creationId xmlns:a16="http://schemas.microsoft.com/office/drawing/2014/main" id="{D7FD86BC-860D-470A-90B4-6D4604D62DCA}"/>
              </a:ext>
            </a:extLst>
          </p:cNvPr>
          <p:cNvSpPr>
            <a:spLocks noGrp="1"/>
          </p:cNvSpPr>
          <p:nvPr>
            <p:ph type="body" sz="quarter" idx="10"/>
          </p:nvPr>
        </p:nvSpPr>
        <p:spPr/>
        <p:txBody>
          <a:bodyPr/>
          <a:lstStyle/>
          <a:p>
            <a:pPr>
              <a:buFontTx/>
              <a:buNone/>
            </a:pPr>
            <a:r>
              <a:rPr lang="es-MX" sz="2800" dirty="0"/>
              <a:t>Constitución Política</a:t>
            </a:r>
          </a:p>
          <a:p>
            <a:pPr>
              <a:buFontTx/>
              <a:buNone/>
            </a:pPr>
            <a:r>
              <a:rPr lang="es-MX" sz="2800" dirty="0"/>
              <a:t>Ley 388 de 1997</a:t>
            </a:r>
          </a:p>
          <a:p>
            <a:pPr>
              <a:buFontTx/>
              <a:buNone/>
            </a:pPr>
            <a:r>
              <a:rPr lang="es-MX" sz="2800" dirty="0"/>
              <a:t>Ley 675 de 2001</a:t>
            </a:r>
          </a:p>
          <a:p>
            <a:pPr>
              <a:buFontTx/>
              <a:buNone/>
            </a:pPr>
            <a:r>
              <a:rPr lang="es-MX" sz="2800" dirty="0"/>
              <a:t>Decretos 1077/2015 y sus modificaciones</a:t>
            </a:r>
          </a:p>
          <a:p>
            <a:pPr>
              <a:buFontTx/>
              <a:buNone/>
            </a:pPr>
            <a:r>
              <a:rPr lang="es-MX" sz="2800" dirty="0"/>
              <a:t>Ley 1437 de 2011</a:t>
            </a:r>
          </a:p>
          <a:p>
            <a:endParaRPr lang="es-CO" dirty="0"/>
          </a:p>
        </p:txBody>
      </p:sp>
    </p:spTree>
    <p:extLst>
      <p:ext uri="{BB962C8B-B14F-4D97-AF65-F5344CB8AC3E}">
        <p14:creationId xmlns:p14="http://schemas.microsoft.com/office/powerpoint/2010/main" val="156447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00011" y="969806"/>
            <a:ext cx="8448541" cy="4696898"/>
          </a:xfrm>
          <a:prstGeom prst="rect">
            <a:avLst/>
          </a:prstGeom>
        </p:spPr>
      </p:pic>
    </p:spTree>
    <p:extLst>
      <p:ext uri="{BB962C8B-B14F-4D97-AF65-F5344CB8AC3E}">
        <p14:creationId xmlns:p14="http://schemas.microsoft.com/office/powerpoint/2010/main" val="68549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54628" y="936171"/>
            <a:ext cx="7489371" cy="5632311"/>
          </a:xfrm>
          <a:prstGeom prst="rect">
            <a:avLst/>
          </a:prstGeom>
        </p:spPr>
        <p:txBody>
          <a:bodyPr wrap="square">
            <a:spAutoFit/>
          </a:bodyPr>
          <a:lstStyle/>
          <a:p>
            <a:pPr algn="just"/>
            <a:r>
              <a:rPr lang="es-CO" u="sng" dirty="0"/>
              <a:t>CONCEJO DE ADMINISTRACION</a:t>
            </a:r>
            <a:r>
              <a:rPr lang="es-CO" dirty="0"/>
              <a:t>: “</a:t>
            </a:r>
            <a:r>
              <a:rPr lang="es-CO" b="1" dirty="0"/>
              <a:t>ARTÍCULO 53. </a:t>
            </a:r>
            <a:r>
              <a:rPr lang="es-CO" i="1" dirty="0"/>
              <a:t>Obligatoriedad</a:t>
            </a:r>
            <a:r>
              <a:rPr lang="es-CO" dirty="0"/>
              <a:t>. Los edificios o conjuntos de uso comercial o mixto, integrados por más de treinta (30) bienes privados excluyendo parqueaderos o depósitos, tendrán un consejo de administración, integrado por un número impar de tres (3) o más </a:t>
            </a:r>
            <a:r>
              <a:rPr lang="es-CO" u="sng" dirty="0"/>
              <a:t>propietarios</a:t>
            </a:r>
            <a:r>
              <a:rPr lang="es-CO" dirty="0"/>
              <a:t> de las unidades privadas respectivas, o sus delegados. En aquellos que tengan un número igual o inferior a treinta (30) bienes privados, excluyendo parqueaderos y depósitos, será potestativo consagrar tal organismo en los reglamentos de propiedad </a:t>
            </a:r>
            <a:r>
              <a:rPr lang="es-CO" dirty="0" err="1"/>
              <a:t>horizontal.</a:t>
            </a:r>
            <a:r>
              <a:rPr lang="es-CO" b="1" dirty="0" err="1"/>
              <a:t>Texto</a:t>
            </a:r>
            <a:r>
              <a:rPr lang="es-CO" b="1" dirty="0"/>
              <a:t> subrayado declarado EXEQUIBLE por la Corte Constitucional mediante </a:t>
            </a:r>
            <a:r>
              <a:rPr lang="es-CO" dirty="0">
                <a:hlinkClick r:id="rId2"/>
              </a:rPr>
              <a:t>Sentencia C-318 de 2002</a:t>
            </a:r>
            <a:r>
              <a:rPr lang="es-CO" dirty="0"/>
              <a:t>, </a:t>
            </a:r>
            <a:r>
              <a:rPr lang="es-CO" b="1" dirty="0"/>
              <a:t>bajo el entendido descrito en el resuelve de la sentencia.</a:t>
            </a:r>
            <a:endParaRPr lang="es-CO" dirty="0"/>
          </a:p>
          <a:p>
            <a:pPr algn="just"/>
            <a:r>
              <a:rPr lang="es-CO" dirty="0"/>
              <a:t>Para edificios o conjuntos de uso residencial, integrados por más de treinta (30) bienes privados excluyendo parqueaderos o depósitos, será potestativo consagrar tal organismo en los reglamentos de propiedad horizontal”.</a:t>
            </a:r>
          </a:p>
          <a:p>
            <a:pPr algn="just"/>
            <a:r>
              <a:rPr lang="es-CO" b="1" dirty="0"/>
              <a:t>“ARTÍCULO 55.</a:t>
            </a:r>
            <a:r>
              <a:rPr lang="es-CO" dirty="0"/>
              <a:t> </a:t>
            </a:r>
            <a:r>
              <a:rPr lang="es-CO" i="1" dirty="0"/>
              <a:t>Funciones.</a:t>
            </a:r>
            <a:r>
              <a:rPr lang="es-CO" dirty="0"/>
              <a:t> Al consejo de administración le corresponderá tomar las determinaciones necesarias en orden a que la persona jurídica cumpla sus fines, de acuerdo con lo previsto en el reglamento de propiedad horizontal.”</a:t>
            </a:r>
          </a:p>
        </p:txBody>
      </p:sp>
    </p:spTree>
    <p:extLst>
      <p:ext uri="{BB962C8B-B14F-4D97-AF65-F5344CB8AC3E}">
        <p14:creationId xmlns:p14="http://schemas.microsoft.com/office/powerpoint/2010/main" val="362433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113" y="1605125"/>
            <a:ext cx="10167257" cy="3970318"/>
          </a:xfrm>
          <a:prstGeom prst="rect">
            <a:avLst/>
          </a:prstGeom>
        </p:spPr>
        <p:txBody>
          <a:bodyPr wrap="square">
            <a:spAutoFit/>
          </a:bodyPr>
          <a:lstStyle/>
          <a:p>
            <a:pPr algn="just"/>
            <a:r>
              <a:rPr lang="es-CO" sz="1400" dirty="0"/>
              <a:t>ADMINISTRADOR. “</a:t>
            </a:r>
            <a:r>
              <a:rPr lang="es-CO" sz="1400" b="1" dirty="0"/>
              <a:t>ARTÍCULO 50</a:t>
            </a:r>
            <a:r>
              <a:rPr lang="es-CO" sz="1400" dirty="0"/>
              <a:t>. </a:t>
            </a:r>
            <a:r>
              <a:rPr lang="es-CO" sz="1400" i="1" dirty="0"/>
              <a:t>Naturaleza del administrador</a:t>
            </a:r>
            <a:r>
              <a:rPr lang="es-CO" sz="1400" dirty="0"/>
              <a:t>. La representación legal de la persona jurídica y la administración del edificio o conjunto corresponderán a un administrador designado por la asamblea general </a:t>
            </a:r>
            <a:r>
              <a:rPr lang="es-CO" sz="1400" u="sng" dirty="0"/>
              <a:t>de propietarios</a:t>
            </a:r>
            <a:r>
              <a:rPr lang="es-CO" sz="1400" dirty="0"/>
              <a:t> en todos los edificios o conjuntos, salvo en aquellos casos en los que exista el consejo de administración, donde será elegido por dicho órgano, para el período que se prevea en el reglamento de copropiedad. Los actos y contratos que celebre en ejercicio de sus funciones, se radican en la cabeza de la persona jurídica, siempre y cuando se ajusten a las normas legales y reglamentarias.</a:t>
            </a:r>
            <a:r>
              <a:rPr lang="es-CO" sz="1400" b="1" dirty="0"/>
              <a:t> Texto subrayado declarado EXEQUIBLE por la Corte Constitucional mediante </a:t>
            </a:r>
            <a:r>
              <a:rPr lang="es-CO" sz="1400" dirty="0">
                <a:hlinkClick r:id="rId2"/>
              </a:rPr>
              <a:t>Sentencia C-318 de 2002</a:t>
            </a:r>
            <a:r>
              <a:rPr lang="es-CO" sz="1400" dirty="0"/>
              <a:t>, </a:t>
            </a:r>
            <a:r>
              <a:rPr lang="es-CO" sz="1400" b="1" dirty="0"/>
              <a:t>bajo el entendido descrito en el resuelve de la sentencia.</a:t>
            </a:r>
            <a:endParaRPr lang="es-CO" sz="1400" dirty="0"/>
          </a:p>
          <a:p>
            <a:pPr algn="just"/>
            <a:r>
              <a:rPr lang="es-CO" sz="1400" dirty="0"/>
              <a:t>Los administradores responderán por los perjuicios que por dolo, culpa leve o grave, ocasionen a la persona jurídica, a los propietarios o a terceros. Se presumirá la culpa leve del administrador en los casos de incumplimiento o extralimitación de sus funciones, violación de la ley o del reglamento de propiedad horizontal.”</a:t>
            </a:r>
          </a:p>
          <a:p>
            <a:pPr algn="just"/>
            <a:endParaRPr lang="es-CO" sz="1400" dirty="0"/>
          </a:p>
          <a:p>
            <a:pPr algn="just"/>
            <a:r>
              <a:rPr lang="es-CO" sz="1400" dirty="0"/>
              <a:t>FUNCIONES:</a:t>
            </a:r>
          </a:p>
          <a:p>
            <a:r>
              <a:rPr lang="es-CO" sz="1400" dirty="0"/>
              <a:t>1. Convocar a la asamblea a reuniones ordinarias o extraordinarias y someter a su aprobación el inventario y balance general de las cuentas del ejercicio anterior, y un presupuesto detallado de gastos e ingresos correspondientes al nuevo ejercicio anual, incluyendo las primas de seguros.</a:t>
            </a:r>
          </a:p>
          <a:p>
            <a:r>
              <a:rPr lang="es-CO" sz="1400" dirty="0"/>
              <a:t>2. Llevar directamente o </a:t>
            </a:r>
            <a:r>
              <a:rPr lang="es-CO" sz="1400" dirty="0" err="1"/>
              <a:t>ba</a:t>
            </a:r>
            <a:r>
              <a:rPr lang="es-CO" sz="1400" dirty="0"/>
              <a:t> </a:t>
            </a:r>
            <a:r>
              <a:rPr lang="es-CO" sz="1400" dirty="0" err="1"/>
              <a:t>jo</a:t>
            </a:r>
            <a:r>
              <a:rPr lang="es-CO" sz="1400" dirty="0"/>
              <a:t> su dependencia y responsabilidad, los libros de actas de la asamblea y de registro de propietarios y residentes, y atender la correspondencia relativa al edificio o conjunto.</a:t>
            </a:r>
          </a:p>
        </p:txBody>
      </p:sp>
    </p:spTree>
    <p:extLst>
      <p:ext uri="{BB962C8B-B14F-4D97-AF65-F5344CB8AC3E}">
        <p14:creationId xmlns:p14="http://schemas.microsoft.com/office/powerpoint/2010/main" val="1431928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8457" y="827314"/>
            <a:ext cx="10929257" cy="5324535"/>
          </a:xfrm>
          <a:prstGeom prst="rect">
            <a:avLst/>
          </a:prstGeom>
        </p:spPr>
        <p:txBody>
          <a:bodyPr wrap="square">
            <a:spAutoFit/>
          </a:bodyPr>
          <a:lstStyle/>
          <a:p>
            <a:r>
              <a:rPr lang="es-CO" sz="1400" dirty="0"/>
              <a:t> CONTINUACION DE LAS FUNCIONES DEL ADMINISTRADOR:</a:t>
            </a:r>
          </a:p>
          <a:p>
            <a:pPr algn="just"/>
            <a:r>
              <a:rPr lang="es-CO" sz="1400" dirty="0"/>
              <a:t>3. Poner en conocimiento de los propietarios y residentes del edificio o conjunto, las actas de la asamblea general y del consejo de administración, si lo hubiere.</a:t>
            </a:r>
          </a:p>
          <a:p>
            <a:pPr algn="just"/>
            <a:r>
              <a:rPr lang="es-CO" sz="1400" dirty="0"/>
              <a:t>4. Preparar y someter a consideración del Consejo de Administración las cuentas anuales, el informe para la Asamblea General anual de propietarios, el presupuesto de ingresos y egresos para cada vigencia, el balance general de las cuentas del ejercicio anterior, los balances de prueba y su respectiva ejecución presupuestal.</a:t>
            </a:r>
          </a:p>
          <a:p>
            <a:pPr algn="just"/>
            <a:r>
              <a:rPr lang="es-CO" sz="1400" dirty="0"/>
              <a:t>5. Llevar bajo su dependencia y responsabilidad, la contabilidad del edificio o conjunto.</a:t>
            </a:r>
          </a:p>
          <a:p>
            <a:pPr algn="just"/>
            <a:r>
              <a:rPr lang="es-CO" sz="1400" dirty="0"/>
              <a:t>6. Administrar con diligencia y cuidado los bienes de dominio de la persona jurídica que surgen como consecuencia de la desafectación de bienes comunes no esenciales y destinarlos a los fines autorizados por la asamblea general en el acto de desafectación, de conformidad con el reglamento de propiedad horizontal.</a:t>
            </a:r>
          </a:p>
          <a:p>
            <a:pPr algn="just"/>
            <a:r>
              <a:rPr lang="es-CO" sz="1400" dirty="0"/>
              <a:t>7. Cuidar y vigilar los bienes comunes, y ejecutar los actos de administración, conservación y disposición de los mismos de conformidad con las facultades y restricciones fijadas en el reglamento de propiedad horizontal.</a:t>
            </a:r>
          </a:p>
          <a:p>
            <a:pPr algn="just"/>
            <a:r>
              <a:rPr lang="es-CO" sz="1400" dirty="0"/>
              <a:t>8. Cobrar y recaudar, directamente o a través de apoderados cuotas ordinarias y extraordinarias, multas, y en general, cualquier obligación de carácter pecuniario a cargo de los propietarios u ocupantes de bienes de dominio particular del edificio o conjunto, iniciando oportunamente el cobro judicial de las mismas, sin necesidad de autorización alguna.</a:t>
            </a:r>
          </a:p>
          <a:p>
            <a:pPr algn="just"/>
            <a:r>
              <a:rPr lang="es-CO" sz="1400" dirty="0"/>
              <a:t>9. Elevar a escritura pública y registrar las reformas al reglamento de propiedad horizontal aprobadas por la asamblea general de propietarios, e inscribir ante la entidad competente todos los actos relacionados con la existencia y representación legal de la persona jurídica.</a:t>
            </a:r>
          </a:p>
          <a:p>
            <a:pPr algn="just"/>
            <a:r>
              <a:rPr lang="es-CO" sz="1400" dirty="0"/>
              <a:t>10. Representar judicial y extrajudicialmente a la persona jurídica y conceder poderes especiales para tales fines, cuando la necesidad lo exija.</a:t>
            </a:r>
          </a:p>
          <a:p>
            <a:pPr algn="just"/>
            <a:r>
              <a:rPr lang="es-CO" sz="1400" dirty="0"/>
              <a:t>11. Notificar a los </a:t>
            </a:r>
            <a:r>
              <a:rPr lang="es-CO" sz="1400" u="sng" dirty="0"/>
              <a:t>propietarios </a:t>
            </a:r>
            <a:r>
              <a:rPr lang="es-CO" sz="1400" dirty="0"/>
              <a:t>de bienes privados, por los medios que señale el respectivo reglamento de propiedad horizontal, las sanciones impuestas en su contra por la asamblea general o el consejo de administración, según el caso, por incumplimiento de obligaciones.</a:t>
            </a:r>
            <a:r>
              <a:rPr lang="es-CO" sz="1400" b="1" dirty="0"/>
              <a:t> Texto subrayado declarado EXEQUIBLE por la Corte Constitucional mediante </a:t>
            </a:r>
            <a:r>
              <a:rPr lang="es-CO" sz="1400" dirty="0">
                <a:hlinkClick r:id="rId2"/>
              </a:rPr>
              <a:t>Sentencia C-318 de 2002</a:t>
            </a:r>
            <a:r>
              <a:rPr lang="es-CO" sz="1400" dirty="0"/>
              <a:t>, </a:t>
            </a:r>
            <a:r>
              <a:rPr lang="es-CO" sz="1400" b="1" dirty="0"/>
              <a:t>bajo el entendido descrito en el resuelve de la sentencia</a:t>
            </a:r>
            <a:r>
              <a:rPr lang="es-CO" b="1" dirty="0"/>
              <a:t>.</a:t>
            </a:r>
            <a:endParaRPr lang="es-CO" dirty="0"/>
          </a:p>
        </p:txBody>
      </p:sp>
    </p:spTree>
    <p:extLst>
      <p:ext uri="{BB962C8B-B14F-4D97-AF65-F5344CB8AC3E}">
        <p14:creationId xmlns:p14="http://schemas.microsoft.com/office/powerpoint/2010/main" val="87512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306285"/>
            <a:ext cx="11495314" cy="4801314"/>
          </a:xfrm>
          <a:prstGeom prst="rect">
            <a:avLst/>
          </a:prstGeom>
        </p:spPr>
        <p:txBody>
          <a:bodyPr wrap="square">
            <a:spAutoFit/>
          </a:bodyPr>
          <a:lstStyle/>
          <a:p>
            <a:r>
              <a:rPr lang="es-CO" dirty="0"/>
              <a:t> CONTINUACION DE LAS FUNCIONES DEL ADMINISTRADOR:</a:t>
            </a:r>
          </a:p>
          <a:p>
            <a:endParaRPr lang="es-CO" dirty="0"/>
          </a:p>
          <a:p>
            <a:pPr algn="just"/>
            <a:r>
              <a:rPr lang="es-CO" dirty="0"/>
              <a:t>12. Hacer efectivas las sanciones por incumplimiento de las obligaciones previstas en esta ley, en el reglamento de propiedad horizontal y en cualquier reglamento interno, que hayan sido impuestas por la asamblea general o el Consejo de Administración, según el caso, una vez se encuentren ejecutoriadas.</a:t>
            </a:r>
          </a:p>
          <a:p>
            <a:pPr algn="just"/>
            <a:r>
              <a:rPr lang="es-CO" dirty="0"/>
              <a:t>13. Expedir el paz y salvo de cuentas con la administración del edificio o conjunto cada vez que se produzca el cambio de tenedor o propietario de un bien de dominio particular.</a:t>
            </a:r>
          </a:p>
          <a:p>
            <a:pPr algn="just"/>
            <a:r>
              <a:rPr lang="es-CO" dirty="0"/>
              <a:t>14. Las demás funciones previstas en la presente ley en el reglamento de propiedad horizontal, así como las que defina la asamblea general de propietarios.”</a:t>
            </a:r>
          </a:p>
          <a:p>
            <a:endParaRPr lang="es-CO" dirty="0"/>
          </a:p>
          <a:p>
            <a:r>
              <a:rPr lang="es-CO" dirty="0"/>
              <a:t>ADMINISTRADOR PROVISIONAL:</a:t>
            </a:r>
          </a:p>
          <a:p>
            <a:pPr algn="just"/>
            <a:r>
              <a:rPr lang="es-CO" dirty="0"/>
              <a:t>Es el propietario inicial o quien éste delegue.  Una vez construidos y enajenados bienes privados que representen por lo menos el 51% de los coeficientes de copropiedad, cesará la gestión de ese administrador.  El propietario inicial lo comunicará por escrito a todos lo propietarios para que la asamblea se reúna y designe el administrador, dentro de los 20 días hábiles siguientes, de no hacerlo el propietario inicial nombrará al administrador definitivo.</a:t>
            </a:r>
          </a:p>
        </p:txBody>
      </p:sp>
    </p:spTree>
    <p:extLst>
      <p:ext uri="{BB962C8B-B14F-4D97-AF65-F5344CB8AC3E}">
        <p14:creationId xmlns:p14="http://schemas.microsoft.com/office/powerpoint/2010/main" val="268250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257" y="694407"/>
            <a:ext cx="11647714" cy="4801314"/>
          </a:xfrm>
          <a:prstGeom prst="rect">
            <a:avLst/>
          </a:prstGeom>
        </p:spPr>
        <p:txBody>
          <a:bodyPr wrap="square">
            <a:spAutoFit/>
          </a:bodyPr>
          <a:lstStyle/>
          <a:p>
            <a:pPr algn="ctr"/>
            <a:r>
              <a:rPr lang="es-CO" dirty="0"/>
              <a:t>EL REVISOR FISCAL</a:t>
            </a:r>
          </a:p>
          <a:p>
            <a:pPr algn="just"/>
            <a:r>
              <a:rPr lang="es-CO" b="1" dirty="0"/>
              <a:t>“ARTÍCULO 56</a:t>
            </a:r>
            <a:r>
              <a:rPr lang="es-CO" dirty="0"/>
              <a:t>. </a:t>
            </a:r>
            <a:r>
              <a:rPr lang="es-CO" i="1" dirty="0"/>
              <a:t>Obligatoriedad. </a:t>
            </a:r>
            <a:r>
              <a:rPr lang="es-CO" dirty="0"/>
              <a:t>Los conjuntos de uso comercial o mixto estarán obligados a contar con Revisor Fiscal, contador público titulado, con matrícula profesional vigente e inscrito a la Junta Central de Contadores, elegido por la asamblea general de propietarios.</a:t>
            </a:r>
          </a:p>
          <a:p>
            <a:pPr algn="just"/>
            <a:r>
              <a:rPr lang="es-CO" dirty="0"/>
              <a:t>El Revisor Fiscal no podrá ser propietario o tenedor de bienes privados en el edificio o conjunto respecto del cual cumple sus funciones, ni tener parentesco hasta el cuarto grado de consanguinidad, segundo de afinidad o primero civil, ni vínculos comerciales, o cualquier otra circunstancia que pueda restarle independencia u objetividad a sus conceptos o actuaciones, con el administrador y/o los miembros del consejo de administración, cuando exista.</a:t>
            </a:r>
          </a:p>
          <a:p>
            <a:pPr algn="just"/>
            <a:r>
              <a:rPr lang="es-CO" dirty="0"/>
              <a:t>Los edificios o conjuntos de uso residencial podrán contar con Revisor Fiscal, si así lo decide la asamblea general de propietarios. En este caso, el Revisor Fiscal podrá ser propietario o tenedor de bienes privados en el edificio o conjunto.</a:t>
            </a:r>
          </a:p>
          <a:p>
            <a:pPr algn="just"/>
            <a:r>
              <a:rPr lang="es-CO" b="1" dirty="0"/>
              <a:t>ARTÍCULO 57.</a:t>
            </a:r>
            <a:r>
              <a:rPr lang="es-CO" dirty="0"/>
              <a:t> </a:t>
            </a:r>
            <a:r>
              <a:rPr lang="es-CO" i="1" dirty="0"/>
              <a:t>Funciones</a:t>
            </a:r>
            <a:r>
              <a:rPr lang="es-CO" dirty="0"/>
              <a:t>. Al Revisor Fiscal como encargado del control de las distintas operaciones de la persona jurídica, le corresponde ejercer las funciones previstas en la Ley 43 de 1990 o en las disposiciones que la modifiquen, adicionen o complementen, así como las previstas en la presente ley.”</a:t>
            </a:r>
          </a:p>
          <a:p>
            <a:pPr algn="ctr"/>
            <a:endParaRPr lang="es-CO" dirty="0"/>
          </a:p>
        </p:txBody>
      </p:sp>
    </p:spTree>
    <p:extLst>
      <p:ext uri="{BB962C8B-B14F-4D97-AF65-F5344CB8AC3E}">
        <p14:creationId xmlns:p14="http://schemas.microsoft.com/office/powerpoint/2010/main" val="2561023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9314" y="394692"/>
            <a:ext cx="6096000" cy="6463308"/>
          </a:xfrm>
          <a:prstGeom prst="rect">
            <a:avLst/>
          </a:prstGeom>
        </p:spPr>
        <p:txBody>
          <a:bodyPr>
            <a:spAutoFit/>
          </a:bodyPr>
          <a:lstStyle/>
          <a:p>
            <a:pPr algn="ctr"/>
            <a:r>
              <a:rPr lang="es-CO" dirty="0"/>
              <a:t>MANUAL DE CONVIVENCIA</a:t>
            </a:r>
          </a:p>
          <a:p>
            <a:pPr algn="ctr"/>
            <a:endParaRPr lang="es-CO" dirty="0"/>
          </a:p>
          <a:p>
            <a:pPr algn="just"/>
            <a:r>
              <a:rPr lang="es-CO" dirty="0"/>
              <a:t>En la exposición de motivos de la Ley 675 de 2001 se dispuso que “</a:t>
            </a:r>
            <a:r>
              <a:rPr lang="es-CO" i="1" dirty="0"/>
              <a:t>uno de los objetivos que persigue la creación de este comité es generar conciencia entre los copropietarios de la necesidad de fortalecer las relaciones de vecindad, tan deterioradas en las grandes ciudades</a:t>
            </a:r>
            <a:r>
              <a:rPr lang="es-CO" dirty="0"/>
              <a:t>”. Cuestión que en otras palabras debe llevar a este órgano estatutario a generar fórmulas de arreglo, que permitan dirimir dichas controversias. Así mismo la Ley en su artículo 58 claramente estipula que el comité de convivencia estará integrado por un número impar de tres o más personas, cuya participación será ad honorem y serán elegidos por la asamblea general para un período de un año.</a:t>
            </a:r>
          </a:p>
          <a:p>
            <a:pPr algn="just"/>
            <a:endParaRPr lang="es-CO" dirty="0"/>
          </a:p>
          <a:p>
            <a:pPr algn="just"/>
            <a:r>
              <a:rPr lang="es-CO" dirty="0"/>
              <a:t>Si bien no esta consagrado en la Ley 675 de 2001, es posible a la comunidad establecer un estatuto interno que regule la forma de ejercer los derechos individuales, respetando los derechos de los demás copropietarios.</a:t>
            </a:r>
          </a:p>
          <a:p>
            <a:pPr algn="just"/>
            <a:r>
              <a:rPr lang="es-CO" dirty="0"/>
              <a:t>Dicho estatuto no puede ir contra la ley.</a:t>
            </a:r>
          </a:p>
        </p:txBody>
      </p:sp>
    </p:spTree>
    <p:extLst>
      <p:ext uri="{BB962C8B-B14F-4D97-AF65-F5344CB8AC3E}">
        <p14:creationId xmlns:p14="http://schemas.microsoft.com/office/powerpoint/2010/main" val="824545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0858" y="544287"/>
            <a:ext cx="11168742" cy="4893647"/>
          </a:xfrm>
          <a:prstGeom prst="rect">
            <a:avLst/>
          </a:prstGeom>
        </p:spPr>
        <p:txBody>
          <a:bodyPr wrap="square">
            <a:spAutoFit/>
          </a:bodyPr>
          <a:lstStyle/>
          <a:p>
            <a:pPr algn="ctr"/>
            <a:r>
              <a:rPr lang="es-CO" sz="1400" dirty="0"/>
              <a:t>RESOLUCION DE CONFLICTOS</a:t>
            </a:r>
          </a:p>
          <a:p>
            <a:pPr algn="just"/>
            <a:endParaRPr lang="es-CO" sz="1400" dirty="0"/>
          </a:p>
          <a:p>
            <a:pPr algn="just"/>
            <a:r>
              <a:rPr lang="es-CO" sz="1400" b="1" dirty="0"/>
              <a:t>ARTÍCULO 58</a:t>
            </a:r>
            <a:r>
              <a:rPr lang="es-CO" sz="1400" dirty="0"/>
              <a:t>. </a:t>
            </a:r>
            <a:r>
              <a:rPr lang="es-CO" sz="1400" i="1" dirty="0"/>
              <a:t>Solución de conflictos</a:t>
            </a:r>
            <a:r>
              <a:rPr lang="es-CO" sz="1400" dirty="0"/>
              <a:t>. Para la solución de los conflictos que se presenten entre los propietarios o tenedores del edificio o conjunto, o entre ellos y el administrador, el consejo de administración o cualquier otro órgano de dirección o control de la persona jurídica, en razón de la aplicación o interpretación de esta ley y del reglamento de propiedad horizontal, sin perjuicio de la competencia propia de las autoridades jurisdiccionales, se podrá acudir a:</a:t>
            </a:r>
          </a:p>
          <a:p>
            <a:pPr algn="just"/>
            <a:r>
              <a:rPr lang="es-CO" sz="1400" dirty="0"/>
              <a:t>1. Comité de Convivencia. Cuando se presente una controversia que pueda surgir con ocasión de la vida en edificios de uso residencial, su solución se podrá intentar mediante la intervención de un comité de convivencia elegido de conformidad con lo indicado en la presente ley, el cual intentará presentar fórmulas de arreglo, orientadas a dirimir las controversias y a fortalecer las relaciones de vecindad. Las consideraciones de este comité se consignarán en un acta, suscrita por las partes y por los miembros del comité y la participación en él será ad honorem.</a:t>
            </a:r>
          </a:p>
          <a:p>
            <a:pPr algn="just"/>
            <a:r>
              <a:rPr lang="es-CO" sz="1400" dirty="0"/>
              <a:t>2. Mecanismos alternos de solución de conflictos. Las partes podrán acudir, para la solución de conflictos, a los mecanismos alternos, de acuerdo con lo establecido en las normas legales que regulan la materia.</a:t>
            </a:r>
          </a:p>
          <a:p>
            <a:pPr algn="just"/>
            <a:r>
              <a:rPr lang="es-CO" sz="1400" b="1" dirty="0"/>
              <a:t>PARÁGRAFO 1º. </a:t>
            </a:r>
            <a:r>
              <a:rPr lang="es-CO" sz="1400" dirty="0"/>
              <a:t>Los miembros de los comités de con vivencia serán elegidos por la asamblea general de </a:t>
            </a:r>
            <a:r>
              <a:rPr lang="es-CO" sz="1400" u="sng" dirty="0"/>
              <a:t>copropietarios</a:t>
            </a:r>
            <a:r>
              <a:rPr lang="es-CO" sz="1400" dirty="0"/>
              <a:t>, para un período de un (1) año y estará integrado por un número impar de tres (3) o más personas.</a:t>
            </a:r>
            <a:r>
              <a:rPr lang="es-CO" sz="1400" b="1" dirty="0"/>
              <a:t> Texto subrayado declarado EXEQUIBLE por la Corte Constitucional mediante </a:t>
            </a:r>
            <a:r>
              <a:rPr lang="es-CO" sz="1400" dirty="0">
                <a:hlinkClick r:id="rId2"/>
              </a:rPr>
              <a:t>Sentencia C-318 de 2002</a:t>
            </a:r>
            <a:r>
              <a:rPr lang="es-CO" sz="1400" dirty="0"/>
              <a:t>, </a:t>
            </a:r>
            <a:r>
              <a:rPr lang="es-CO" sz="1400" b="1" dirty="0"/>
              <a:t>bajo el entendido descrito en el resuelve de la sentencia.</a:t>
            </a:r>
            <a:endParaRPr lang="es-CO" sz="1400" dirty="0"/>
          </a:p>
          <a:p>
            <a:pPr algn="just"/>
            <a:r>
              <a:rPr lang="es-CO" sz="1400" b="1" dirty="0"/>
              <a:t>PARÁGRAFO 2º. </a:t>
            </a:r>
            <a:r>
              <a:rPr lang="es-CO" sz="1400" dirty="0"/>
              <a:t>El comité consagrado en el presente artículo, en ningún caso podrá imponer sanciones.</a:t>
            </a:r>
          </a:p>
          <a:p>
            <a:pPr algn="just"/>
            <a:r>
              <a:rPr lang="es-CO" sz="1400" b="1" dirty="0"/>
              <a:t>PARÁGRAFO 3º.</a:t>
            </a:r>
            <a:r>
              <a:rPr lang="es-CO" sz="1400" dirty="0"/>
              <a:t> </a:t>
            </a:r>
            <a:r>
              <a:rPr lang="es-CO" sz="1400" dirty="0">
                <a:hlinkClick r:id="rId3"/>
              </a:rPr>
              <a:t>Derogado por el literal c), art. 626, Ley 1564 de 2012</a:t>
            </a:r>
            <a:r>
              <a:rPr lang="es-CO" sz="1400" dirty="0"/>
              <a:t>. Cuando se acuda a la autoridad jurisdiccional para resolver los conflictos referidos en el presente artículo, se dará el trámite previsto en el Capítulo II del Título XXIII del Código de Procedimiento Civil, o en las disposiciones que lo modifiquen, adicionen o complementen.</a:t>
            </a:r>
          </a:p>
          <a:p>
            <a:pPr algn="just"/>
            <a:endParaRPr lang="es-CO" dirty="0"/>
          </a:p>
        </p:txBody>
      </p:sp>
    </p:spTree>
    <p:extLst>
      <p:ext uri="{BB962C8B-B14F-4D97-AF65-F5344CB8AC3E}">
        <p14:creationId xmlns:p14="http://schemas.microsoft.com/office/powerpoint/2010/main" val="3251996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69030" y="326571"/>
            <a:ext cx="5219902" cy="369332"/>
          </a:xfrm>
          <a:prstGeom prst="rect">
            <a:avLst/>
          </a:prstGeom>
        </p:spPr>
        <p:txBody>
          <a:bodyPr wrap="square">
            <a:spAutoFit/>
          </a:bodyPr>
          <a:lstStyle/>
          <a:p>
            <a:pPr algn="ctr"/>
            <a:r>
              <a:rPr lang="es-CO" dirty="0"/>
              <a:t>OBLIGACIONES Y DERECHOS</a:t>
            </a:r>
          </a:p>
        </p:txBody>
      </p:sp>
      <p:graphicFrame>
        <p:nvGraphicFramePr>
          <p:cNvPr id="5" name="Tabla 4"/>
          <p:cNvGraphicFramePr>
            <a:graphicFrameLocks noGrp="1"/>
          </p:cNvGraphicFramePr>
          <p:nvPr/>
        </p:nvGraphicFramePr>
        <p:xfrm>
          <a:off x="2589213" y="2133600"/>
          <a:ext cx="6648400" cy="2593847"/>
        </p:xfrm>
        <a:graphic>
          <a:graphicData uri="http://schemas.openxmlformats.org/drawingml/2006/table">
            <a:tbl>
              <a:tblPr firstRow="1" bandRow="1">
                <a:tableStyleId>{5C22544A-7EE6-4342-B048-85BDC9FD1C3A}</a:tableStyleId>
              </a:tblPr>
              <a:tblGrid>
                <a:gridCol w="3324200">
                  <a:extLst>
                    <a:ext uri="{9D8B030D-6E8A-4147-A177-3AD203B41FA5}">
                      <a16:colId xmlns:a16="http://schemas.microsoft.com/office/drawing/2014/main" val="20000"/>
                    </a:ext>
                  </a:extLst>
                </a:gridCol>
                <a:gridCol w="3324200">
                  <a:extLst>
                    <a:ext uri="{9D8B030D-6E8A-4147-A177-3AD203B41FA5}">
                      <a16:colId xmlns:a16="http://schemas.microsoft.com/office/drawing/2014/main" val="20001"/>
                    </a:ext>
                  </a:extLst>
                </a:gridCol>
              </a:tblGrid>
              <a:tr h="384274">
                <a:tc>
                  <a:txBody>
                    <a:bodyPr/>
                    <a:lstStyle/>
                    <a:p>
                      <a:pPr algn="ctr"/>
                      <a:r>
                        <a:rPr lang="es-CO" dirty="0"/>
                        <a:t>OBLIGACIONES</a:t>
                      </a:r>
                    </a:p>
                  </a:txBody>
                  <a:tcPr/>
                </a:tc>
                <a:tc>
                  <a:txBody>
                    <a:bodyPr/>
                    <a:lstStyle/>
                    <a:p>
                      <a:pPr algn="ctr"/>
                      <a:r>
                        <a:rPr lang="es-CO" dirty="0"/>
                        <a:t>DERECHOS</a:t>
                      </a:r>
                    </a:p>
                  </a:txBody>
                  <a:tcPr/>
                </a:tc>
                <a:extLst>
                  <a:ext uri="{0D108BD9-81ED-4DB2-BD59-A6C34878D82A}">
                    <a16:rowId xmlns:a16="http://schemas.microsoft.com/office/drawing/2014/main" val="10000"/>
                  </a:ext>
                </a:extLst>
              </a:tr>
              <a:tr h="384274">
                <a:tc>
                  <a:txBody>
                    <a:bodyPr/>
                    <a:lstStyle/>
                    <a:p>
                      <a:r>
                        <a:rPr lang="es-CO" dirty="0"/>
                        <a:t>Pecuniarias</a:t>
                      </a:r>
                    </a:p>
                  </a:txBody>
                  <a:tcPr/>
                </a:tc>
                <a:tc>
                  <a:txBody>
                    <a:bodyPr/>
                    <a:lstStyle/>
                    <a:p>
                      <a:r>
                        <a:rPr lang="es-CO" dirty="0"/>
                        <a:t>Debido proceso</a:t>
                      </a:r>
                    </a:p>
                  </a:txBody>
                  <a:tcPr/>
                </a:tc>
                <a:extLst>
                  <a:ext uri="{0D108BD9-81ED-4DB2-BD59-A6C34878D82A}">
                    <a16:rowId xmlns:a16="http://schemas.microsoft.com/office/drawing/2014/main" val="10001"/>
                  </a:ext>
                </a:extLst>
              </a:tr>
              <a:tr h="1825299">
                <a:tc>
                  <a:txBody>
                    <a:bodyPr/>
                    <a:lstStyle/>
                    <a:p>
                      <a:r>
                        <a:rPr lang="es-CO" dirty="0"/>
                        <a:t>Art. 18 Obligaciones respecto de bienes privados (No pecuniarias)</a:t>
                      </a:r>
                    </a:p>
                  </a:txBody>
                  <a:tcPr/>
                </a:tc>
                <a:tc>
                  <a:txBody>
                    <a:bodyPr/>
                    <a:lstStyle/>
                    <a:p>
                      <a:r>
                        <a:rPr lang="es-CO" sz="1800" b="0" i="0" u="none" kern="1200" dirty="0">
                          <a:solidFill>
                            <a:schemeClr val="dk1"/>
                          </a:solidFill>
                          <a:effectLst/>
                          <a:latin typeface="+mn-lt"/>
                          <a:ea typeface="+mn-ea"/>
                          <a:cs typeface="+mn-cs"/>
                        </a:rPr>
                        <a:t>Derechos de propiedad exclusiva sobre bienes privados y derechos de copropiedad sobre el terreno y los demás bienes comunes</a:t>
                      </a:r>
                      <a:endParaRPr lang="es-CO" u="non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9150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1" y="718457"/>
            <a:ext cx="11430000" cy="5909310"/>
          </a:xfrm>
          <a:prstGeom prst="rect">
            <a:avLst/>
          </a:prstGeom>
        </p:spPr>
        <p:txBody>
          <a:bodyPr wrap="square">
            <a:spAutoFit/>
          </a:bodyPr>
          <a:lstStyle/>
          <a:p>
            <a:pPr algn="ctr"/>
            <a:r>
              <a:rPr lang="es-CO" dirty="0"/>
              <a:t>EXTINCION DE LA PROPIEDAD HORIZONTAL</a:t>
            </a:r>
          </a:p>
          <a:p>
            <a:pPr algn="ctr"/>
            <a:endParaRPr lang="es-CO" dirty="0"/>
          </a:p>
          <a:p>
            <a:pPr algn="just"/>
            <a:r>
              <a:rPr lang="es-CO" b="1" dirty="0"/>
              <a:t>Artículo 9º.</a:t>
            </a:r>
            <a:r>
              <a:rPr lang="es-CO" dirty="0"/>
              <a:t> </a:t>
            </a:r>
            <a:r>
              <a:rPr lang="es-CO" i="1" dirty="0"/>
              <a:t>Causales de extinción de la propiedad horizontal.</a:t>
            </a:r>
            <a:r>
              <a:rPr lang="es-CO" dirty="0"/>
              <a:t> La propiedad horizontal se extinguirá por alguna de las siguientes causales:</a:t>
            </a:r>
          </a:p>
          <a:p>
            <a:pPr algn="just"/>
            <a:r>
              <a:rPr lang="es-CO" dirty="0"/>
              <a:t>1. La destrucción o el deterioro total del edificio o de las edificaciones que conforman un conjunto, en una proporción que represente por lo menos el setenta y cinco por ciento (75%) del edificio o etapa en particular salvo cuando se decida su reconstrucción, de conformidad con la reglamentación que para el efecto expida el Gobierno Nacional.</a:t>
            </a:r>
          </a:p>
          <a:p>
            <a:pPr algn="just"/>
            <a:r>
              <a:rPr lang="es-CO" dirty="0"/>
              <a:t>2. La decisión unánime de los titulares del derecho de propiedad sobre bienes de dominio particular, siempre y cuando medie la aceptación por escrito de los acreedores con garantía real sobre los mismos, o sobre el edificio o conjunto.</a:t>
            </a:r>
          </a:p>
          <a:p>
            <a:pPr algn="just"/>
            <a:r>
              <a:rPr lang="es-CO" dirty="0"/>
              <a:t>3. La orden de autoridad judicial o administrativa.</a:t>
            </a:r>
          </a:p>
          <a:p>
            <a:pPr algn="just"/>
            <a:r>
              <a:rPr lang="es-CO" b="1" dirty="0"/>
              <a:t>PARÁGRAFO.</a:t>
            </a:r>
            <a:r>
              <a:rPr lang="es-CO" dirty="0"/>
              <a:t> En caso de demolición o destrucción total del edificio o edificaciones que conforman el conjunto, el terreno sobre el cual se encontraban construidos seguirá gravado proporcionalmente, de acuerdo con los coeficientes de copropiedad, por las hipotecas y demás gravámenes que pesaban sobre los bienes privados.</a:t>
            </a:r>
          </a:p>
          <a:p>
            <a:pPr algn="just"/>
            <a:endParaRPr lang="es-CO" b="1" dirty="0"/>
          </a:p>
          <a:p>
            <a:pPr algn="just"/>
            <a:r>
              <a:rPr lang="es-CO" b="1" dirty="0"/>
              <a:t>ARTÍCULO 10.</a:t>
            </a:r>
            <a:r>
              <a:rPr lang="es-CO" dirty="0"/>
              <a:t> </a:t>
            </a:r>
            <a:r>
              <a:rPr lang="es-CO" i="1" dirty="0"/>
              <a:t>Procedimiento.</a:t>
            </a:r>
            <a:r>
              <a:rPr lang="es-CO" dirty="0"/>
              <a:t> La propiedad horizontal se extingue total o parcialmente por las causales legales antes mencionadas, una vez se eleve a escritura pública la decisión de la asamblea general de propietarios, o la sentencia judicial que lo determine, cuando a ello hubiere lugar, y se inscriba en la Oficina de Registro de Instrumentos Públicos.</a:t>
            </a:r>
          </a:p>
        </p:txBody>
      </p:sp>
    </p:spTree>
    <p:extLst>
      <p:ext uri="{BB962C8B-B14F-4D97-AF65-F5344CB8AC3E}">
        <p14:creationId xmlns:p14="http://schemas.microsoft.com/office/powerpoint/2010/main" val="157005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805C976-2C71-44CC-8A78-3786257F8757}"/>
              </a:ext>
            </a:extLst>
          </p:cNvPr>
          <p:cNvSpPr>
            <a:spLocks noGrp="1"/>
          </p:cNvSpPr>
          <p:nvPr>
            <p:ph type="title"/>
          </p:nvPr>
        </p:nvSpPr>
        <p:spPr>
          <a:xfrm>
            <a:off x="2764971" y="1197819"/>
            <a:ext cx="5812972" cy="369332"/>
          </a:xfrm>
        </p:spPr>
        <p:txBody>
          <a:bodyPr/>
          <a:lstStyle/>
          <a:p>
            <a:r>
              <a:rPr lang="es-CO" sz="2000" dirty="0"/>
              <a:t>ANTECEDENTES HISTORICOS</a:t>
            </a:r>
          </a:p>
        </p:txBody>
      </p:sp>
      <p:sp>
        <p:nvSpPr>
          <p:cNvPr id="5" name="Marcador de texto 4">
            <a:extLst>
              <a:ext uri="{FF2B5EF4-FFF2-40B4-BE49-F238E27FC236}">
                <a16:creationId xmlns:a16="http://schemas.microsoft.com/office/drawing/2014/main" id="{13C522BF-8B56-4496-A23E-55045F371F07}"/>
              </a:ext>
            </a:extLst>
          </p:cNvPr>
          <p:cNvSpPr>
            <a:spLocks noGrp="1"/>
          </p:cNvSpPr>
          <p:nvPr>
            <p:ph type="body" sz="quarter" idx="13"/>
          </p:nvPr>
        </p:nvSpPr>
        <p:spPr>
          <a:xfrm>
            <a:off x="1349829" y="1981199"/>
            <a:ext cx="9622972" cy="4267201"/>
          </a:xfrm>
        </p:spPr>
        <p:txBody>
          <a:bodyPr>
            <a:normAutofit fontScale="92500" lnSpcReduction="20000"/>
          </a:bodyPr>
          <a:lstStyle/>
          <a:p>
            <a:pPr marL="0" indent="0" algn="ctr">
              <a:buNone/>
            </a:pPr>
            <a:r>
              <a:rPr lang="es-CO"/>
              <a:t>Principio del Derecho Romano “</a:t>
            </a:r>
            <a:r>
              <a:rPr lang="es-CO" i="1"/>
              <a:t>Superficie solo cedit et inaedificatio</a:t>
            </a:r>
            <a:r>
              <a:rPr lang="es-CO"/>
              <a:t>”</a:t>
            </a:r>
          </a:p>
          <a:p>
            <a:pPr marL="0" indent="0" algn="ctr">
              <a:buNone/>
            </a:pPr>
            <a:r>
              <a:rPr lang="es-CO"/>
              <a:t>Quien era el dueño del suelo, lo era también de la edificación.</a:t>
            </a:r>
          </a:p>
          <a:p>
            <a:pPr marL="0" indent="0" algn="ctr">
              <a:buNone/>
            </a:pPr>
            <a:r>
              <a:rPr lang="es-CO"/>
              <a:t>En consecuencia el edificio construido en terreno ajeno pasaba a ser de propiedad del dueño del suelo.</a:t>
            </a:r>
          </a:p>
          <a:p>
            <a:pPr marL="0" indent="0" algn="ctr">
              <a:buNone/>
            </a:pPr>
            <a:r>
              <a:rPr lang="es-CO"/>
              <a:t>Corriente de la doctrina que sostiene que en el Derecho Romano no existió una regulación especifica de la propiedad por pisos, pese a las situaciones de facto que tenían apariencia de propiedad horizontal.</a:t>
            </a:r>
          </a:p>
          <a:p>
            <a:pPr marL="0" indent="0" algn="ctr">
              <a:buNone/>
            </a:pPr>
            <a:r>
              <a:rPr lang="es-CO"/>
              <a:t>Derecho de Superficie: esta concepción ( construir en suelo ajeno)  abre la puerta al surgimiento de la figura de la propiedad horizontal pues permite que  se pueda construir casas por pisos con diferentes propietarios.</a:t>
            </a:r>
          </a:p>
          <a:p>
            <a:pPr marL="0" indent="0" algn="ctr">
              <a:buNone/>
            </a:pPr>
            <a:r>
              <a:rPr lang="es-CO"/>
              <a:t>En los pueblos Germanos no se aceptaba el fenómeno jurídico de la ACCESION por ello se facilita la aparición de la propiedad por pisos. El principio en el derecho germano de la propiedad se refiere a la actividad humana pues todo lo producido por el trabajo  que se adhiera al suelo como construcciones o plantaciones pertenece al dueño de las mismas.</a:t>
            </a:r>
            <a:endParaRPr lang="es-CO" dirty="0"/>
          </a:p>
        </p:txBody>
      </p:sp>
    </p:spTree>
    <p:extLst>
      <p:ext uri="{BB962C8B-B14F-4D97-AF65-F5344CB8AC3E}">
        <p14:creationId xmlns:p14="http://schemas.microsoft.com/office/powerpoint/2010/main" val="2486922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3886" y="1371600"/>
            <a:ext cx="9666514" cy="3149033"/>
          </a:xfrm>
          <a:prstGeom prst="rect">
            <a:avLst/>
          </a:prstGeom>
        </p:spPr>
        <p:txBody>
          <a:bodyPr wrap="square">
            <a:spAutoFit/>
          </a:bodyPr>
          <a:lstStyle/>
          <a:p>
            <a:pPr algn="ctr"/>
            <a:r>
              <a:rPr lang="es-CO" b="1" dirty="0"/>
              <a:t>LIQUIDACIÓN DE LA PERSONA JURÍDICA</a:t>
            </a:r>
          </a:p>
          <a:p>
            <a:endParaRPr lang="es-CO" b="1" dirty="0"/>
          </a:p>
          <a:p>
            <a:r>
              <a:rPr lang="es-CO" b="1" dirty="0"/>
              <a:t>ARTÍCULO 12.</a:t>
            </a:r>
            <a:r>
              <a:rPr lang="es-CO" dirty="0"/>
              <a:t> </a:t>
            </a:r>
            <a:r>
              <a:rPr lang="es-CO" i="1" dirty="0"/>
              <a:t>Liquidación de la persona jurídica</a:t>
            </a:r>
            <a:r>
              <a:rPr lang="es-CO" dirty="0"/>
              <a:t>. Una vez se registre la extinción total de la propiedad horizontal según lo dispuesto en este capítulo, se procederá a la disolución y liquidación de la persona jurídica, la cual conservará su capacidad legal para realizar los actos tendientes a tal fin.</a:t>
            </a:r>
          </a:p>
          <a:p>
            <a:r>
              <a:rPr lang="es-CO" dirty="0"/>
              <a:t>Actuará como liquidador el administrador, previa presentación y aprobación de cuentas, salvo decisión de la asamblea general o disposición legal en contrario. Para efectos de la extinción de la persona jurídica, el acta de liquidación final deberá registrarse ante la entidad responsable de certificar sobre su existencia y representación legal.</a:t>
            </a:r>
          </a:p>
        </p:txBody>
      </p:sp>
    </p:spTree>
    <p:extLst>
      <p:ext uri="{BB962C8B-B14F-4D97-AF65-F5344CB8AC3E}">
        <p14:creationId xmlns:p14="http://schemas.microsoft.com/office/powerpoint/2010/main" val="323938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0971" y="474345"/>
            <a:ext cx="10384972" cy="3970318"/>
          </a:xfrm>
          <a:prstGeom prst="rect">
            <a:avLst/>
          </a:prstGeom>
        </p:spPr>
        <p:txBody>
          <a:bodyPr wrap="square">
            <a:spAutoFit/>
          </a:bodyPr>
          <a:lstStyle/>
          <a:p>
            <a:pPr algn="ctr"/>
            <a:r>
              <a:rPr lang="es-CO" dirty="0"/>
              <a:t>OBJETO DE LA PERSONA JURIDICA QUE SURGE POR EL SOMETIMIENTO AL REGIMEN DE PROPIEDAD HORIZONTAL</a:t>
            </a:r>
          </a:p>
          <a:p>
            <a:pPr algn="ctr"/>
            <a:endParaRPr lang="es-CO" dirty="0"/>
          </a:p>
          <a:p>
            <a:pPr algn="just"/>
            <a:r>
              <a:rPr lang="es-CO" b="1" dirty="0"/>
              <a:t>DECRETO 1077 DE 2015.</a:t>
            </a:r>
          </a:p>
          <a:p>
            <a:pPr algn="just"/>
            <a:r>
              <a:rPr lang="es-CO" b="1" dirty="0"/>
              <a:t>ARTÍCULO 2.1.5.1.1. </a:t>
            </a:r>
            <a:r>
              <a:rPr lang="es-CO" b="1" i="1" dirty="0"/>
              <a:t>Objeto de la persona jurídica de propiedad horizontal. </a:t>
            </a:r>
            <a:r>
              <a:rPr lang="es-CO" dirty="0"/>
              <a:t>Objeto social de la persona jurídica originada en la constitución de la propiedad horizontal. Para los efectos de la Ley </a:t>
            </a:r>
            <a:r>
              <a:rPr lang="es-CO" dirty="0">
                <a:hlinkClick r:id="rId2"/>
              </a:rPr>
              <a:t>675</a:t>
            </a:r>
            <a:r>
              <a:rPr lang="es-CO" dirty="0"/>
              <a:t> de 2001, </a:t>
            </a:r>
            <a:r>
              <a:rPr lang="es-CO" dirty="0" err="1"/>
              <a:t>entiéndese</a:t>
            </a:r>
            <a:r>
              <a:rPr lang="es-CO" dirty="0"/>
              <a:t> que forman parte del objeto social de la propiedad horizontal, los actos y negocios jurídicos que se realicen sobre los bienes comunes por su representante legal, relacionados con la explotación económica de los mismos que permitan su correcta y eficaz administración, con el propósito de obtener contraprestaciones económicas que se destinen al pago de expensas comunes del edificio o conjunto y que además facilitan la existencia de la propiedad horizontal, su estabilidad, funcionamiento, conservación, seguridad, uso, goce o explotación de los bienes de dominio particular.</a:t>
            </a:r>
          </a:p>
        </p:txBody>
      </p:sp>
    </p:spTree>
    <p:extLst>
      <p:ext uri="{BB962C8B-B14F-4D97-AF65-F5344CB8AC3E}">
        <p14:creationId xmlns:p14="http://schemas.microsoft.com/office/powerpoint/2010/main" val="3191827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3771" y="217714"/>
            <a:ext cx="10907486" cy="5478423"/>
          </a:xfrm>
          <a:prstGeom prst="rect">
            <a:avLst/>
          </a:prstGeom>
        </p:spPr>
        <p:txBody>
          <a:bodyPr wrap="square">
            <a:spAutoFit/>
          </a:bodyPr>
          <a:lstStyle/>
          <a:p>
            <a:pPr algn="ctr"/>
            <a:r>
              <a:rPr lang="es-MX" sz="1400" dirty="0"/>
              <a:t>LICENCIAS URBANISTICAS</a:t>
            </a:r>
          </a:p>
          <a:p>
            <a:pPr algn="ctr"/>
            <a:r>
              <a:rPr lang="es-MX" sz="1400" dirty="0"/>
              <a:t>DECRETO 1077 DE 2015 -  DEC 1203 de 2017</a:t>
            </a:r>
          </a:p>
          <a:p>
            <a:pPr algn="ctr"/>
            <a:endParaRPr lang="es-MX" sz="1400" dirty="0"/>
          </a:p>
          <a:p>
            <a:pPr lvl="0" algn="just" eaLnBrk="0" fontAlgn="base" hangingPunct="0">
              <a:spcBef>
                <a:spcPct val="0"/>
              </a:spcBef>
              <a:spcAft>
                <a:spcPct val="0"/>
              </a:spcAft>
            </a:pPr>
            <a:r>
              <a:rPr lang="es-CO" altLang="es-CO" sz="1400" b="1" dirty="0">
                <a:solidFill>
                  <a:srgbClr val="000000"/>
                </a:solidFill>
                <a:cs typeface="Arial" panose="020B0604020202020204" pitchFamily="34" charset="0"/>
              </a:rPr>
              <a:t>ARTÍCULO 2.2.6.1.1.1 </a:t>
            </a:r>
            <a:r>
              <a:rPr lang="es-CO" altLang="es-CO" sz="1400" b="1" i="1" dirty="0">
                <a:solidFill>
                  <a:srgbClr val="000000"/>
                </a:solidFill>
                <a:cs typeface="Arial" panose="020B0604020202020204" pitchFamily="34" charset="0"/>
              </a:rPr>
              <a:t>Licencia urbanística</a:t>
            </a:r>
            <a:r>
              <a:rPr lang="es-CO" altLang="es-CO" sz="1400" i="1" dirty="0">
                <a:solidFill>
                  <a:srgbClr val="000000"/>
                </a:solidFill>
                <a:cs typeface="Arial" panose="020B0604020202020204" pitchFamily="34" charset="0"/>
              </a:rPr>
              <a:t>.</a:t>
            </a:r>
            <a:r>
              <a:rPr lang="es-CO" altLang="es-CO" sz="1400" dirty="0">
                <a:solidFill>
                  <a:srgbClr val="000000"/>
                </a:solidFill>
                <a:cs typeface="Arial" panose="020B0604020202020204" pitchFamily="34" charset="0"/>
              </a:rPr>
              <a:t> Para adelantar obras de construcción, ampliación, modificación, adecuación, reforzamiento estructural, restauración, reconstrucción, cerramiento y demolición de edificaciones, y de urbanización, parcelación, loteo o subdivisión de predios localizados en terrenos urbanos, de expansión urbana y rurales, se requiere de manera previa a su ejecución la obtención de la licencia urbanística correspondiente. Igualmente se requerirá licencia para la ocupación del espacio público con cualquier clase de amueblamiento o para la intervención del mismo salvo que la ocupación u obra se ejecute en cumplimiento de las funciones de las entidades públicas competentes.</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 </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La licencia urbanística es el acto administrativo de carácter particular y concreto, expedido por el curador urbano o la autoridad municipal o distrital competente, por medio del cual se autoriza específicamente a adelantar obras de urbanización y parcelación de predios, de construcción, ampliación, modificación, adecuación, reforzamiento estructural, restauración, reconstrucción, cerramiento y demolición de edificaciones, de intervención y ocupación del espacio público, y realizar el loteo o subdivisión de predios.</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 </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El otorgamiento de la licencia urbanística implica la adquisición de derechos de desarrollo y construcción en los términos y condiciones contenidos en el acto administrativo respectivo, así como la certificación del cumplimiento de las normas urbanísticas y sismo resistentes y demás reglamentaciones en que se fundamenta, y conlleva la autorización específica sobre uso y aprovechamiento del suelo en tanto esté vigente o cuando se haya ejecutado la obra siempre y cuando se hayan cumplido con todas las obligaciones establecidas en la misma.</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 </a:t>
            </a:r>
            <a:endParaRPr lang="es-CO" altLang="es-CO" sz="1400" dirty="0"/>
          </a:p>
          <a:p>
            <a:pPr lvl="0" algn="just" eaLnBrk="0" fontAlgn="base" hangingPunct="0">
              <a:spcBef>
                <a:spcPct val="0"/>
              </a:spcBef>
              <a:spcAft>
                <a:spcPct val="0"/>
              </a:spcAft>
            </a:pPr>
            <a:r>
              <a:rPr lang="es-CO" altLang="es-CO" sz="1400" dirty="0">
                <a:solidFill>
                  <a:srgbClr val="000000"/>
                </a:solidFill>
                <a:cs typeface="Arial" panose="020B0604020202020204" pitchFamily="34" charset="0"/>
              </a:rPr>
              <a:t>Las modificaciones de licencias vigentes se resolverán con fundamento en las normas urbanísticas y demás reglamentaciones que sirvieron de base para su expedición. En los eventos en que haya cambio de dicha normatividad y se pretenda modificar una licencia vigente, se deberá mantener el uso o usos aprobados en la licencia respectiva.</a:t>
            </a:r>
            <a:endParaRPr lang="es-CO" altLang="es-CO" sz="1400" dirty="0"/>
          </a:p>
        </p:txBody>
      </p:sp>
    </p:spTree>
    <p:extLst>
      <p:ext uri="{BB962C8B-B14F-4D97-AF65-F5344CB8AC3E}">
        <p14:creationId xmlns:p14="http://schemas.microsoft.com/office/powerpoint/2010/main" val="2568310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9657" y="441849"/>
            <a:ext cx="6096000" cy="923330"/>
          </a:xfrm>
          <a:prstGeom prst="rect">
            <a:avLst/>
          </a:prstGeom>
        </p:spPr>
        <p:txBody>
          <a:bodyPr>
            <a:spAutoFit/>
          </a:bodyPr>
          <a:lstStyle/>
          <a:p>
            <a:pPr algn="ctr"/>
            <a:r>
              <a:rPr lang="es-MX" dirty="0"/>
              <a:t>LICENCIA DE CONSTRUCCION</a:t>
            </a:r>
          </a:p>
          <a:p>
            <a:pPr algn="ctr"/>
            <a:r>
              <a:rPr lang="es-MX" dirty="0"/>
              <a:t>DECRETO 1203 DE 2017 que modificó el DECRETO 1077 DE 2015</a:t>
            </a:r>
          </a:p>
        </p:txBody>
      </p:sp>
      <p:sp>
        <p:nvSpPr>
          <p:cNvPr id="3" name="Rectángulo 2"/>
          <p:cNvSpPr/>
          <p:nvPr/>
        </p:nvSpPr>
        <p:spPr>
          <a:xfrm>
            <a:off x="587828" y="1215211"/>
            <a:ext cx="10624458" cy="1815882"/>
          </a:xfrm>
          <a:prstGeom prst="rect">
            <a:avLst/>
          </a:prstGeom>
        </p:spPr>
        <p:txBody>
          <a:bodyPr wrap="square">
            <a:spAutoFit/>
          </a:bodyPr>
          <a:lstStyle/>
          <a:p>
            <a:pPr lvl="0" algn="just" eaLnBrk="0" fontAlgn="base" hangingPunct="0">
              <a:spcBef>
                <a:spcPct val="0"/>
              </a:spcBef>
              <a:spcAft>
                <a:spcPct val="0"/>
              </a:spcAft>
            </a:pPr>
            <a:r>
              <a:rPr lang="es-CO" altLang="es-CO" sz="1400" b="1" dirty="0">
                <a:solidFill>
                  <a:srgbClr val="000000"/>
                </a:solidFill>
                <a:latin typeface="Arial" panose="020B0604020202020204" pitchFamily="34" charset="0"/>
                <a:cs typeface="Arial" panose="020B0604020202020204" pitchFamily="34" charset="0"/>
              </a:rPr>
              <a:t>ARTÍCULO 2.2.6.1.1.7 </a:t>
            </a:r>
            <a:r>
              <a:rPr lang="es-CO" altLang="es-CO" sz="1400" b="1" i="1" dirty="0">
                <a:solidFill>
                  <a:srgbClr val="000000"/>
                </a:solidFill>
                <a:latin typeface="Arial" panose="020B0604020202020204" pitchFamily="34" charset="0"/>
                <a:cs typeface="Arial" panose="020B0604020202020204" pitchFamily="34" charset="0"/>
              </a:rPr>
              <a:t>Licencia de construcción y sus modalidades.</a:t>
            </a:r>
            <a:r>
              <a:rPr lang="es-CO" altLang="es-CO" sz="1400" dirty="0">
                <a:solidFill>
                  <a:srgbClr val="000000"/>
                </a:solidFill>
                <a:latin typeface="Arial" panose="020B0604020202020204" pitchFamily="34" charset="0"/>
                <a:cs typeface="Arial" panose="020B0604020202020204" pitchFamily="34" charset="0"/>
              </a:rPr>
              <a:t> Es la autorización previa para desarrollar edificaciones, áreas de circulación y zonas comunales en uno o varios predios, de conformidad con lo previsto en el Plan de Ordenamiento Territorial, los instrumentos que lo desarrollen y complementen, los Planes Especiales de Manejo y Protección de Bienes de Interés Cultural, y demás normatividad que regule la materia. En las licencias de construcción se concretarán de manera específica los usos, edificabilidad, volumetría, accesibilidad y demás aspectos técnicos aprobados para la respectiva edificación. Son modalidades de la licencia de construcción las siguientes:</a:t>
            </a:r>
          </a:p>
          <a:p>
            <a:pPr lvl="0" algn="just" eaLnBrk="0" fontAlgn="base" hangingPunct="0">
              <a:spcBef>
                <a:spcPct val="0"/>
              </a:spcBef>
              <a:spcAft>
                <a:spcPct val="0"/>
              </a:spcAft>
            </a:pPr>
            <a:r>
              <a:rPr lang="es-CO" altLang="es-CO" sz="1400" dirty="0">
                <a:solidFill>
                  <a:srgbClr val="000000"/>
                </a:solidFill>
                <a:latin typeface="Arial" panose="020B0604020202020204" pitchFamily="34" charset="0"/>
                <a:cs typeface="Arial" panose="020B0604020202020204" pitchFamily="34" charset="0"/>
              </a:rPr>
              <a:t>Obra nueva, demolición, cerramiento, modificación, ampliación, adecuación, restauración, reforzamiento estructural, reconstrucción, cerramiento.</a:t>
            </a:r>
            <a:endParaRPr lang="es-CO" altLang="es-CO" sz="1400" dirty="0"/>
          </a:p>
        </p:txBody>
      </p:sp>
      <p:sp>
        <p:nvSpPr>
          <p:cNvPr id="4" name="Rectángulo 3"/>
          <p:cNvSpPr/>
          <p:nvPr/>
        </p:nvSpPr>
        <p:spPr>
          <a:xfrm>
            <a:off x="587828" y="3635829"/>
            <a:ext cx="10384972" cy="1815882"/>
          </a:xfrm>
          <a:prstGeom prst="rect">
            <a:avLst/>
          </a:prstGeom>
        </p:spPr>
        <p:txBody>
          <a:bodyPr wrap="square">
            <a:spAutoFit/>
          </a:bodyPr>
          <a:lstStyle/>
          <a:p>
            <a:pPr algn="just"/>
            <a:r>
              <a:rPr lang="es-CO" sz="1400" dirty="0">
                <a:solidFill>
                  <a:srgbClr val="000000"/>
                </a:solidFill>
                <a:latin typeface="Arial" panose="020B0604020202020204" pitchFamily="34" charset="0"/>
                <a:cs typeface="Arial" panose="020B0604020202020204" pitchFamily="34" charset="0"/>
              </a:rPr>
              <a:t>ARTÍCULO 2.2.6.1.2.1.11. Documentos adicionales para la licencia de construcción. </a:t>
            </a:r>
            <a:r>
              <a:rPr lang="es-CO" sz="1400" dirty="0">
                <a:solidFill>
                  <a:srgbClr val="000000"/>
                </a:solidFill>
                <a:latin typeface="Arial" panose="020B0604020202020204" pitchFamily="34" charset="0"/>
                <a:cs typeface="Arial" panose="020B0604020202020204" pitchFamily="34" charset="0"/>
                <a:hlinkClick r:id="rId2"/>
              </a:rPr>
              <a:t>Derogado por el art. 24, Decreto Nacional 1203 de 2017.</a:t>
            </a:r>
            <a:r>
              <a:rPr lang="es-CO" sz="1400" dirty="0">
                <a:solidFill>
                  <a:srgbClr val="000000"/>
                </a:solidFill>
                <a:latin typeface="Arial" panose="020B0604020202020204" pitchFamily="34" charset="0"/>
                <a:cs typeface="Arial" panose="020B0604020202020204" pitchFamily="34" charset="0"/>
              </a:rPr>
              <a:t> </a:t>
            </a:r>
            <a:r>
              <a:rPr lang="es-CO" sz="1400" dirty="0">
                <a:solidFill>
                  <a:srgbClr val="000000"/>
                </a:solidFill>
                <a:latin typeface="Arial" panose="020B0604020202020204" pitchFamily="34" charset="0"/>
                <a:cs typeface="Arial" panose="020B0604020202020204" pitchFamily="34" charset="0"/>
                <a:hlinkClick r:id="rId3"/>
              </a:rPr>
              <a:t>Adicionado por el art. 2, Decreto Nacional 583 de 2017.</a:t>
            </a:r>
            <a:r>
              <a:rPr lang="es-CO" sz="1400" dirty="0">
                <a:solidFill>
                  <a:srgbClr val="000000"/>
                </a:solidFill>
                <a:latin typeface="Arial" panose="020B0604020202020204" pitchFamily="34" charset="0"/>
                <a:cs typeface="Arial" panose="020B0604020202020204" pitchFamily="34" charset="0"/>
              </a:rPr>
              <a:t> Cuando se trate de licencia de construcción, además de los requisitos señalados en el artículo 2.2.6.1.2.1.7 del presente decreto, se deberán aportar los siguientes documentos: …</a:t>
            </a:r>
            <a:endParaRPr lang="es-MX" sz="1400" dirty="0">
              <a:solidFill>
                <a:srgbClr val="000000"/>
              </a:solidFill>
              <a:latin typeface="Arial" panose="020B0604020202020204" pitchFamily="34" charset="0"/>
              <a:cs typeface="Arial" panose="020B0604020202020204" pitchFamily="34" charset="0"/>
            </a:endParaRPr>
          </a:p>
          <a:p>
            <a:pPr algn="just"/>
            <a:r>
              <a:rPr lang="es-CO" sz="1400" dirty="0">
                <a:solidFill>
                  <a:srgbClr val="000000"/>
                </a:solidFill>
                <a:latin typeface="Arial" panose="020B0604020202020204" pitchFamily="34" charset="0"/>
                <a:cs typeface="Arial" panose="020B0604020202020204" pitchFamily="34" charset="0"/>
              </a:rPr>
              <a:t>“5. Cuando se trate de licencias para la ampliación, adecuación, modificación, reforzamiento estructural o demolición de inmuebles sometidos al régimen de propiedad horizontal, copia del acta del órgano competente de administración de la propiedad horizontal o del documento que haga sus veces, según lo disponga el respectivo reglamento de propiedad horizontal vigente, autorizando la ejecución de las obras solicitadas. Estas licencias deberán acoger lo establecido en los respectivos reglamentos.”</a:t>
            </a:r>
            <a:endParaRPr lang="es-MX"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2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16630" y="457200"/>
            <a:ext cx="5597524" cy="369332"/>
          </a:xfrm>
          <a:prstGeom prst="rect">
            <a:avLst/>
          </a:prstGeom>
        </p:spPr>
        <p:txBody>
          <a:bodyPr wrap="square">
            <a:spAutoFit/>
          </a:bodyPr>
          <a:lstStyle/>
          <a:p>
            <a:r>
              <a:rPr lang="es-MX" dirty="0"/>
              <a:t>REQUISITOS LIC CONSTRUCCION </a:t>
            </a:r>
            <a:endParaRPr lang="es-CO" dirty="0"/>
          </a:p>
        </p:txBody>
      </p:sp>
      <p:sp>
        <p:nvSpPr>
          <p:cNvPr id="3" name="Rectángulo 2"/>
          <p:cNvSpPr/>
          <p:nvPr/>
        </p:nvSpPr>
        <p:spPr>
          <a:xfrm>
            <a:off x="979714" y="1872343"/>
            <a:ext cx="10537372" cy="3385542"/>
          </a:xfrm>
          <a:prstGeom prst="rect">
            <a:avLst/>
          </a:prstGeom>
        </p:spPr>
        <p:txBody>
          <a:bodyPr wrap="square">
            <a:spAutoFit/>
          </a:bodyPr>
          <a:lstStyle/>
          <a:p>
            <a:pPr algn="just"/>
            <a:r>
              <a:rPr lang="es-CO" sz="1400" b="1" i="1" dirty="0"/>
              <a:t>Documentos adicionales para la licencia de construcción. </a:t>
            </a:r>
            <a:r>
              <a:rPr lang="es-CO" sz="1400" dirty="0"/>
              <a:t>Cuando se trate de licencia de construcción, además de los requisitos señalados en el artículo 21 del presente decreto, se deberán aportar los siguientes documentos: 1. Para las solicitudes de licencia clasificadas bajo las categorías III Medía Alta Complejidad y IV Alta Complejidad de que trata el artículo 18 del presente decreto, copia de la memoria de los cálculos y planos estructurales, de las memorias de diseño de los elementos no estructurales y de estudios geotécnicos y de suelos que sirvan para determinar el cumplimiento en estos aspectos del Reglamento Colombiano de Construcción </a:t>
            </a:r>
            <a:r>
              <a:rPr lang="es-CO" sz="1400" dirty="0" err="1"/>
              <a:t>Sismorresistente</a:t>
            </a:r>
            <a:r>
              <a:rPr lang="es-CO" sz="1400" dirty="0"/>
              <a:t> -NSR- 10, y la norma que lo adicione, modifique o sustituya, firmados y rotulados por los profesionales facultados para este fin, quienes se harán responsables legalmente de los diseños y estudios, así como de la información contenida en ellos. Para las solicitudes de licencia clasificadas bajo las categorías I Baja Complejidad y II Media Complejidad de que trata el artículo 18 del presente decreto únicamente se acompañará copia de los planos estructurales del proyecto firmados y rotulados por el profesional que los elaboró. 2. Una copia en medio impreso del proyecto arquitectónico, elaborado de conformidad con las normas urbanísticas y de edificabilidad vigentes al momento de la solicitud debidamente rotulado y firmado por un arquitecto con matrícula profesional, quien se hará responsable legalmente de los diseños y de la información contenida en ellos. Los planos arquitectónicos deben contener como mínimo la siguiente información: a) Localización; </a:t>
            </a:r>
          </a:p>
          <a:p>
            <a:pPr algn="just"/>
            <a:r>
              <a:rPr lang="es-CO" sz="1400" dirty="0"/>
              <a:t>b) Plantas</a:t>
            </a:r>
            <a:r>
              <a:rPr lang="es-CO" dirty="0"/>
              <a:t>; </a:t>
            </a:r>
          </a:p>
        </p:txBody>
      </p:sp>
    </p:spTree>
    <p:extLst>
      <p:ext uri="{BB962C8B-B14F-4D97-AF65-F5344CB8AC3E}">
        <p14:creationId xmlns:p14="http://schemas.microsoft.com/office/powerpoint/2010/main" val="4136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9715" y="914400"/>
            <a:ext cx="9993086" cy="5909310"/>
          </a:xfrm>
          <a:prstGeom prst="rect">
            <a:avLst/>
          </a:prstGeom>
        </p:spPr>
        <p:txBody>
          <a:bodyPr wrap="square">
            <a:spAutoFit/>
          </a:bodyPr>
          <a:lstStyle/>
          <a:p>
            <a:pPr algn="just"/>
            <a:r>
              <a:rPr lang="es-CO" b="1" dirty="0"/>
              <a:t>Artículo 25. </a:t>
            </a:r>
            <a:r>
              <a:rPr lang="es-CO" b="1" i="1" dirty="0"/>
              <a:t>Documentos adicionales para la licencia de construcción. </a:t>
            </a:r>
            <a:r>
              <a:rPr lang="es-CO" dirty="0"/>
              <a:t>Cuando se trate de licencia de construcción, además de los requisitos señalados en el artículo 21 del presente decreto, se deberán aportar los siguientes documentos: 1. Para las solicitudes de licencia clasificadas bajo las categorías III Medía Alta Complejidad y IV Alta Complejidad de que trata el artículo 18 del presente decreto, copia de la memoria de los cálculos y planos estructurales, de las memorias de diseño de los elementos no estructurales y de estudios geotécnicos y de suelos que sirvan para determinar el cumplimiento en estos aspectos del Reglamento Colombiano de Construcción </a:t>
            </a:r>
            <a:r>
              <a:rPr lang="es-CO" dirty="0" err="1"/>
              <a:t>Sismorresistente</a:t>
            </a:r>
            <a:r>
              <a:rPr lang="es-CO" dirty="0"/>
              <a:t> -NSR- 10, y la norma que lo adicione, modifique o sustituya, firmados y rotulados por los profesionales facultados para este fin, quienes se harán responsables legalmente de los diseños y estudios, así como de la información contenida en ellos. Para las solicitudes de licencia clasificadas bajo las categorías I Baja Complejidad y II Media Complejidad de que trata el artículo 18 del presente decreto únicamente se acompañará copia de los planos estructurales del proyecto firmados y rotulados por el profesional que los elaboró. 2. Una copia en medio impreso del proyecto arquitectónico, elaborado de conformidad con las normas urbanísticas y de edificabilidad vigentes al momento de la solicitud debidamente rotulado y firmado por un arquitecto con matrícula profesional, quien se hará responsable legalmente de los diseños y de la información contenida en ellos. Los planos arquitectónicos deben contener como mínimo la siguiente información: a) Localización; </a:t>
            </a:r>
          </a:p>
          <a:p>
            <a:pPr algn="just"/>
            <a:r>
              <a:rPr lang="es-CO" dirty="0"/>
              <a:t>b) Plantas; </a:t>
            </a:r>
          </a:p>
        </p:txBody>
      </p:sp>
    </p:spTree>
    <p:extLst>
      <p:ext uri="{BB962C8B-B14F-4D97-AF65-F5344CB8AC3E}">
        <p14:creationId xmlns:p14="http://schemas.microsoft.com/office/powerpoint/2010/main" val="3619702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28057" y="759216"/>
            <a:ext cx="7467600" cy="4247317"/>
          </a:xfrm>
          <a:prstGeom prst="rect">
            <a:avLst/>
          </a:prstGeom>
        </p:spPr>
        <p:txBody>
          <a:bodyPr wrap="square">
            <a:spAutoFit/>
          </a:bodyPr>
          <a:lstStyle/>
          <a:p>
            <a:pPr algn="just"/>
            <a:r>
              <a:rPr lang="es-CO" dirty="0"/>
              <a:t>c) Alzados o cortes de la edificación relacionados con la vía pública o privada a escala formal. Cuando el proyecto esté localizado en suelo inclinado, los cortes deberán indicar la inclinación real del terreno; d) Fachadas; e) Planta de cubiertas; f)Cuadro de áreas.  f) Cuadro de áreas. </a:t>
            </a:r>
          </a:p>
          <a:p>
            <a:pPr algn="just"/>
            <a:r>
              <a:rPr lang="es-CO" dirty="0"/>
              <a:t>(…)</a:t>
            </a:r>
          </a:p>
          <a:p>
            <a:pPr algn="just"/>
            <a:r>
              <a:rPr lang="es-CO" dirty="0"/>
              <a:t>5. Cuando se trate de licencias para la ampliación, adecuación, modificación, reforzamiento estructural o demolición de inmuebles sometidos al régimen de propiedad horizontal, copia del acta del órgano competente de administración de la propiedad horizontal o del documento que haga sus veces, según lo disponga el respectivo reglamento de propiedad horizontal vigente, autorizando la ejecución de las obras solicitadas. Estas licencias deberán acoger lo establecido en los respectivos reglamentos.</a:t>
            </a:r>
            <a:endParaRPr lang="es-MX" dirty="0"/>
          </a:p>
        </p:txBody>
      </p:sp>
    </p:spTree>
    <p:extLst>
      <p:ext uri="{BB962C8B-B14F-4D97-AF65-F5344CB8AC3E}">
        <p14:creationId xmlns:p14="http://schemas.microsoft.com/office/powerpoint/2010/main" val="84710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28057" y="1894114"/>
            <a:ext cx="7815943" cy="2308324"/>
          </a:xfrm>
          <a:prstGeom prst="rect">
            <a:avLst/>
          </a:prstGeom>
        </p:spPr>
        <p:txBody>
          <a:bodyPr wrap="square">
            <a:spAutoFit/>
          </a:bodyPr>
          <a:lstStyle/>
          <a:p>
            <a:r>
              <a:rPr lang="es-MX" dirty="0"/>
              <a:t>En los casos de bienes sometidos a régimen de propiedad horizontal:</a:t>
            </a:r>
          </a:p>
          <a:p>
            <a:pPr algn="just"/>
            <a:r>
              <a:rPr lang="es-MX" dirty="0"/>
              <a:t>¿Cuál es el órgano que toma de decisión?</a:t>
            </a:r>
          </a:p>
          <a:p>
            <a:pPr algn="just"/>
            <a:r>
              <a:rPr lang="es-MX" dirty="0"/>
              <a:t>¿ Que requisitos debe contener el acta?</a:t>
            </a:r>
          </a:p>
          <a:p>
            <a:pPr algn="just"/>
            <a:r>
              <a:rPr lang="es-MX" dirty="0"/>
              <a:t>¿Quién representa a la Copropiedad?</a:t>
            </a:r>
          </a:p>
          <a:p>
            <a:pPr algn="just"/>
            <a:r>
              <a:rPr lang="es-MX" dirty="0"/>
              <a:t>¿Cuándo actúan conjuntamente propietario individual y representante de la comunidad?</a:t>
            </a:r>
          </a:p>
          <a:p>
            <a:endParaRPr lang="es-MX" dirty="0"/>
          </a:p>
        </p:txBody>
      </p:sp>
      <p:sp>
        <p:nvSpPr>
          <p:cNvPr id="3" name="Rectángulo 2"/>
          <p:cNvSpPr/>
          <p:nvPr/>
        </p:nvSpPr>
        <p:spPr>
          <a:xfrm>
            <a:off x="2525486" y="391887"/>
            <a:ext cx="6618514" cy="830997"/>
          </a:xfrm>
          <a:prstGeom prst="rect">
            <a:avLst/>
          </a:prstGeom>
        </p:spPr>
        <p:txBody>
          <a:bodyPr wrap="square">
            <a:spAutoFit/>
          </a:bodyPr>
          <a:lstStyle/>
          <a:p>
            <a:pPr algn="ctr"/>
            <a:r>
              <a:rPr lang="es-MX" sz="2400" b="1" dirty="0">
                <a:effectLst>
                  <a:outerShdw blurRad="38100" dist="38100" dir="2700000" algn="tl">
                    <a:srgbClr val="000000">
                      <a:alpha val="43137"/>
                    </a:srgbClr>
                  </a:outerShdw>
                </a:effectLst>
              </a:rPr>
              <a:t>LICENCIAS DE BIENES SOMETIDOS </a:t>
            </a:r>
            <a:r>
              <a:rPr lang="es-MX" sz="2400" b="1">
                <a:effectLst>
                  <a:outerShdw blurRad="38100" dist="38100" dir="2700000" algn="tl">
                    <a:srgbClr val="000000">
                      <a:alpha val="43137"/>
                    </a:srgbClr>
                  </a:outerShdw>
                </a:effectLst>
              </a:rPr>
              <a:t>AL REGIMEN </a:t>
            </a:r>
            <a:r>
              <a:rPr lang="es-MX" sz="2400" b="1" dirty="0">
                <a:effectLst>
                  <a:outerShdw blurRad="38100" dist="38100" dir="2700000" algn="tl">
                    <a:srgbClr val="000000">
                      <a:alpha val="43137"/>
                    </a:srgbClr>
                  </a:outerShdw>
                </a:effectLst>
              </a:rPr>
              <a:t>DE PROPIEDAD HORIZONTAL</a:t>
            </a:r>
          </a:p>
        </p:txBody>
      </p:sp>
    </p:spTree>
    <p:extLst>
      <p:ext uri="{BB962C8B-B14F-4D97-AF65-F5344CB8AC3E}">
        <p14:creationId xmlns:p14="http://schemas.microsoft.com/office/powerpoint/2010/main" val="7748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94338" y="1124744"/>
            <a:ext cx="7416824" cy="4739226"/>
          </a:xfrm>
          <a:prstGeom prst="rect">
            <a:avLst/>
          </a:prstGeom>
        </p:spPr>
      </p:pic>
      <p:sp>
        <p:nvSpPr>
          <p:cNvPr id="3" name="Rectángulo 2"/>
          <p:cNvSpPr/>
          <p:nvPr/>
        </p:nvSpPr>
        <p:spPr>
          <a:xfrm>
            <a:off x="3769565" y="179162"/>
            <a:ext cx="4875053" cy="400110"/>
          </a:xfrm>
          <a:prstGeom prst="rect">
            <a:avLst/>
          </a:prstGeom>
        </p:spPr>
        <p:txBody>
          <a:bodyPr wrap="none">
            <a:spAutoFit/>
          </a:bodyPr>
          <a:lstStyle/>
          <a:p>
            <a:r>
              <a:rPr lang="es-CO" sz="2000" b="1" dirty="0">
                <a:effectLst>
                  <a:outerShdw blurRad="38100" dist="38100" dir="2700000" algn="tl">
                    <a:srgbClr val="000000">
                      <a:alpha val="43137"/>
                    </a:srgbClr>
                  </a:outerShdw>
                </a:effectLst>
              </a:rPr>
              <a:t>SOLUCIÓN DE CONFLICTOS EN LA P.H.</a:t>
            </a:r>
          </a:p>
        </p:txBody>
      </p:sp>
    </p:spTree>
    <p:extLst>
      <p:ext uri="{BB962C8B-B14F-4D97-AF65-F5344CB8AC3E}">
        <p14:creationId xmlns:p14="http://schemas.microsoft.com/office/powerpoint/2010/main" val="367456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99256" y="597646"/>
            <a:ext cx="8757634" cy="5275119"/>
          </a:xfrm>
          <a:prstGeom prst="rect">
            <a:avLst/>
          </a:prstGeom>
        </p:spPr>
      </p:pic>
    </p:spTree>
    <p:extLst>
      <p:ext uri="{BB962C8B-B14F-4D97-AF65-F5344CB8AC3E}">
        <p14:creationId xmlns:p14="http://schemas.microsoft.com/office/powerpoint/2010/main" val="356219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9E14A6CC-82E8-430F-B90E-3E67DEA362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9421" y="671119"/>
            <a:ext cx="276385" cy="295413"/>
          </a:xfrm>
          <a:prstGeom prst="rect">
            <a:avLst/>
          </a:prstGeom>
        </p:spPr>
      </p:pic>
      <p:pic>
        <p:nvPicPr>
          <p:cNvPr id="4" name="Gráfico 3">
            <a:extLst>
              <a:ext uri="{FF2B5EF4-FFF2-40B4-BE49-F238E27FC236}">
                <a16:creationId xmlns:a16="http://schemas.microsoft.com/office/drawing/2014/main" id="{CCDB1997-D741-421C-92A9-24A8F9F6B52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0800000">
            <a:off x="11582424" y="1290596"/>
            <a:ext cx="276385" cy="295413"/>
          </a:xfrm>
          <a:prstGeom prst="rect">
            <a:avLst/>
          </a:prstGeom>
        </p:spPr>
      </p:pic>
      <p:sp>
        <p:nvSpPr>
          <p:cNvPr id="11" name="Título 10">
            <a:extLst>
              <a:ext uri="{FF2B5EF4-FFF2-40B4-BE49-F238E27FC236}">
                <a16:creationId xmlns:a16="http://schemas.microsoft.com/office/drawing/2014/main" id="{01441989-2C34-43A3-852D-A3B5A2D725C8}"/>
              </a:ext>
            </a:extLst>
          </p:cNvPr>
          <p:cNvSpPr>
            <a:spLocks noGrp="1"/>
          </p:cNvSpPr>
          <p:nvPr>
            <p:ph type="title"/>
          </p:nvPr>
        </p:nvSpPr>
        <p:spPr>
          <a:xfrm>
            <a:off x="570699" y="1133341"/>
            <a:ext cx="11303003" cy="1958202"/>
          </a:xfrm>
        </p:spPr>
        <p:txBody>
          <a:bodyPr>
            <a:normAutofit/>
          </a:bodyPr>
          <a:lstStyle/>
          <a:p>
            <a:r>
              <a:rPr lang="es-CO" sz="2800" dirty="0">
                <a:solidFill>
                  <a:schemeClr val="accent1">
                    <a:lumMod val="60000"/>
                    <a:lumOff val="40000"/>
                  </a:schemeClr>
                </a:solidFill>
              </a:rPr>
              <a:t>DERECHO AL SUELO= MENOR IMPORTANCIA= PROPIEDAD POR PISOS</a:t>
            </a:r>
          </a:p>
        </p:txBody>
      </p:sp>
      <p:sp>
        <p:nvSpPr>
          <p:cNvPr id="12" name="Marcador de texto 11">
            <a:extLst>
              <a:ext uri="{FF2B5EF4-FFF2-40B4-BE49-F238E27FC236}">
                <a16:creationId xmlns:a16="http://schemas.microsoft.com/office/drawing/2014/main" id="{8E3E0A49-4233-4788-A802-BF36B199A2F3}"/>
              </a:ext>
            </a:extLst>
          </p:cNvPr>
          <p:cNvSpPr>
            <a:spLocks noGrp="1"/>
          </p:cNvSpPr>
          <p:nvPr>
            <p:ph type="body" sz="quarter" idx="10"/>
          </p:nvPr>
        </p:nvSpPr>
        <p:spPr>
          <a:xfrm>
            <a:off x="4768850" y="3219718"/>
            <a:ext cx="6757622" cy="3355253"/>
          </a:xfrm>
        </p:spPr>
        <p:txBody>
          <a:bodyPr>
            <a:normAutofit/>
          </a:bodyPr>
          <a:lstStyle/>
          <a:p>
            <a:pPr marL="0" indent="0">
              <a:buNone/>
            </a:pPr>
            <a:r>
              <a:rPr lang="es-CO" dirty="0"/>
              <a:t>Edad Media:</a:t>
            </a:r>
          </a:p>
          <a:p>
            <a:pPr marL="0" indent="0">
              <a:buNone/>
            </a:pPr>
            <a:r>
              <a:rPr lang="es-CO" dirty="0"/>
              <a:t>Imposibilidad de efectuar construcciones verticales dentro de los recintos amurallados.</a:t>
            </a:r>
          </a:p>
          <a:p>
            <a:pPr marL="0" indent="0">
              <a:buNone/>
            </a:pPr>
            <a:r>
              <a:rPr lang="es-CO" dirty="0"/>
              <a:t>Primeros antecedentes de construcciones por pisos con diferente dueños:</a:t>
            </a:r>
          </a:p>
          <a:p>
            <a:pPr marL="0" indent="0">
              <a:buNone/>
            </a:pPr>
            <a:r>
              <a:rPr lang="es-CO" dirty="0"/>
              <a:t>ciudades de </a:t>
            </a:r>
            <a:r>
              <a:rPr lang="es-CO" dirty="0" err="1"/>
              <a:t>Grenoble</a:t>
            </a:r>
            <a:r>
              <a:rPr lang="es-CO" dirty="0"/>
              <a:t>, Rennes, Nantes  (Francia); también se encuentran en Alemania, Suiza e Italia</a:t>
            </a:r>
          </a:p>
        </p:txBody>
      </p:sp>
      <p:graphicFrame>
        <p:nvGraphicFramePr>
          <p:cNvPr id="13" name="Gráfico 12">
            <a:extLst>
              <a:ext uri="{FF2B5EF4-FFF2-40B4-BE49-F238E27FC236}">
                <a16:creationId xmlns:a16="http://schemas.microsoft.com/office/drawing/2014/main" id="{68219AF5-5107-46A0-8305-24A7467B0CD7}"/>
              </a:ext>
            </a:extLst>
          </p:cNvPr>
          <p:cNvGraphicFramePr/>
          <p:nvPr>
            <p:extLst>
              <p:ext uri="{D42A27DB-BD31-4B8C-83A1-F6EECF244321}">
                <p14:modId xmlns:p14="http://schemas.microsoft.com/office/powerpoint/2010/main" val="549544283"/>
              </p:ext>
            </p:extLst>
          </p:nvPr>
        </p:nvGraphicFramePr>
        <p:xfrm>
          <a:off x="279421" y="3219719"/>
          <a:ext cx="4118407" cy="3638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565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5616" y="764704"/>
            <a:ext cx="7848872" cy="5328592"/>
          </a:xfrm>
          <a:prstGeom prst="rect">
            <a:avLst/>
          </a:prstGeom>
        </p:spPr>
      </p:pic>
    </p:spTree>
    <p:extLst>
      <p:ext uri="{BB962C8B-B14F-4D97-AF65-F5344CB8AC3E}">
        <p14:creationId xmlns:p14="http://schemas.microsoft.com/office/powerpoint/2010/main" val="1481994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paración 1"/>
          <p:cNvSpPr/>
          <p:nvPr/>
        </p:nvSpPr>
        <p:spPr>
          <a:xfrm>
            <a:off x="1881945" y="592428"/>
            <a:ext cx="7712815" cy="5285413"/>
          </a:xfrm>
          <a:prstGeom prst="flowChartPrepar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7030A0"/>
                </a:solidFill>
                <a:effectLst>
                  <a:outerShdw blurRad="38100" dist="38100" dir="2700000" algn="tl">
                    <a:srgbClr val="000000">
                      <a:alpha val="43137"/>
                    </a:srgbClr>
                  </a:outerShdw>
                </a:effectLst>
              </a:rPr>
              <a:t>GRACIAS¡¡¡¡</a:t>
            </a:r>
          </a:p>
          <a:p>
            <a:pPr algn="ctr"/>
            <a:endParaRPr lang="es-MX" b="1" dirty="0">
              <a:solidFill>
                <a:srgbClr val="7030A0"/>
              </a:solidFill>
              <a:effectLst>
                <a:outerShdw blurRad="38100" dist="38100" dir="2700000" algn="tl">
                  <a:srgbClr val="000000">
                    <a:alpha val="43137"/>
                  </a:srgbClr>
                </a:outerShdw>
              </a:effectLst>
            </a:endParaRPr>
          </a:p>
          <a:p>
            <a:pPr algn="ctr"/>
            <a:endParaRPr lang="es-MX" b="1" dirty="0">
              <a:solidFill>
                <a:srgbClr val="7030A0"/>
              </a:solidFill>
              <a:effectLst>
                <a:outerShdw blurRad="38100" dist="38100" dir="2700000" algn="tl">
                  <a:srgbClr val="000000">
                    <a:alpha val="43137"/>
                  </a:srgbClr>
                </a:outerShdw>
              </a:effectLst>
            </a:endParaRPr>
          </a:p>
          <a:p>
            <a:pPr algn="ctr"/>
            <a:r>
              <a:rPr lang="es-MX" sz="2000" b="1" dirty="0">
                <a:solidFill>
                  <a:srgbClr val="7030A0"/>
                </a:solidFill>
                <a:effectLst>
                  <a:outerShdw blurRad="38100" dist="38100" dir="2700000" algn="tl">
                    <a:srgbClr val="000000">
                      <a:alpha val="43137"/>
                    </a:srgbClr>
                  </a:outerShdw>
                </a:effectLst>
              </a:rPr>
              <a:t>CLAUDIA MARINA NIÑO MESA</a:t>
            </a:r>
          </a:p>
          <a:p>
            <a:pPr algn="ctr"/>
            <a:endParaRPr lang="es-MX" b="1" dirty="0">
              <a:solidFill>
                <a:srgbClr val="7030A0"/>
              </a:solidFill>
              <a:effectLst>
                <a:outerShdw blurRad="38100" dist="38100" dir="2700000" algn="tl">
                  <a:srgbClr val="000000">
                    <a:alpha val="43137"/>
                  </a:srgbClr>
                </a:outerShdw>
              </a:effectLst>
            </a:endParaRPr>
          </a:p>
          <a:p>
            <a:pPr algn="ctr"/>
            <a:r>
              <a:rPr lang="es-MX" b="1" dirty="0">
                <a:solidFill>
                  <a:srgbClr val="7030A0"/>
                </a:solidFill>
                <a:effectLst>
                  <a:outerShdw blurRad="38100" dist="38100" dir="2700000" algn="tl">
                    <a:srgbClr val="000000">
                      <a:alpha val="43137"/>
                    </a:srgbClr>
                  </a:outerShdw>
                </a:effectLst>
              </a:rPr>
              <a:t>claudianinolegal@gmail.com</a:t>
            </a:r>
          </a:p>
        </p:txBody>
      </p:sp>
    </p:spTree>
    <p:extLst>
      <p:ext uri="{BB962C8B-B14F-4D97-AF65-F5344CB8AC3E}">
        <p14:creationId xmlns:p14="http://schemas.microsoft.com/office/powerpoint/2010/main" val="397353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9E14A6CC-82E8-430F-B90E-3E67DEA362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9421" y="671119"/>
            <a:ext cx="276385" cy="295413"/>
          </a:xfrm>
          <a:prstGeom prst="rect">
            <a:avLst/>
          </a:prstGeom>
        </p:spPr>
      </p:pic>
      <p:pic>
        <p:nvPicPr>
          <p:cNvPr id="4" name="Gráfico 3">
            <a:extLst>
              <a:ext uri="{FF2B5EF4-FFF2-40B4-BE49-F238E27FC236}">
                <a16:creationId xmlns:a16="http://schemas.microsoft.com/office/drawing/2014/main" id="{CCDB1997-D741-421C-92A9-24A8F9F6B52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0800000">
            <a:off x="11582424" y="1290596"/>
            <a:ext cx="276385" cy="295413"/>
          </a:xfrm>
          <a:prstGeom prst="rect">
            <a:avLst/>
          </a:prstGeom>
        </p:spPr>
      </p:pic>
      <p:sp>
        <p:nvSpPr>
          <p:cNvPr id="11" name="Título 10">
            <a:extLst>
              <a:ext uri="{FF2B5EF4-FFF2-40B4-BE49-F238E27FC236}">
                <a16:creationId xmlns:a16="http://schemas.microsoft.com/office/drawing/2014/main" id="{01441989-2C34-43A3-852D-A3B5A2D725C8}"/>
              </a:ext>
            </a:extLst>
          </p:cNvPr>
          <p:cNvSpPr>
            <a:spLocks noGrp="1"/>
          </p:cNvSpPr>
          <p:nvPr>
            <p:ph type="title"/>
          </p:nvPr>
        </p:nvSpPr>
        <p:spPr/>
        <p:txBody>
          <a:bodyPr/>
          <a:lstStyle/>
          <a:p>
            <a:r>
              <a:rPr lang="es-CO" dirty="0"/>
              <a:t>ANTECEDENTES HISTORICOS</a:t>
            </a:r>
          </a:p>
        </p:txBody>
      </p:sp>
      <p:sp>
        <p:nvSpPr>
          <p:cNvPr id="12" name="Marcador de texto 11">
            <a:extLst>
              <a:ext uri="{FF2B5EF4-FFF2-40B4-BE49-F238E27FC236}">
                <a16:creationId xmlns:a16="http://schemas.microsoft.com/office/drawing/2014/main" id="{8E3E0A49-4233-4788-A802-BF36B199A2F3}"/>
              </a:ext>
            </a:extLst>
          </p:cNvPr>
          <p:cNvSpPr>
            <a:spLocks noGrp="1"/>
          </p:cNvSpPr>
          <p:nvPr>
            <p:ph type="body" sz="quarter" idx="10"/>
          </p:nvPr>
        </p:nvSpPr>
        <p:spPr>
          <a:xfrm>
            <a:off x="4768850" y="2859111"/>
            <a:ext cx="6757622" cy="3588953"/>
          </a:xfrm>
        </p:spPr>
        <p:txBody>
          <a:bodyPr>
            <a:normAutofit/>
          </a:bodyPr>
          <a:lstStyle/>
          <a:p>
            <a:pPr marL="0" indent="0" algn="ctr">
              <a:buNone/>
            </a:pPr>
            <a:r>
              <a:rPr lang="es-CO" dirty="0"/>
              <a:t>Época Moderna:</a:t>
            </a:r>
          </a:p>
          <a:p>
            <a:r>
              <a:rPr lang="es-CO" dirty="0"/>
              <a:t>La Revolución Francesa marca el inicio de la concepción moderna del derecho de propiedad.</a:t>
            </a:r>
          </a:p>
          <a:p>
            <a:r>
              <a:rPr lang="es-CO" dirty="0"/>
              <a:t>La propiedad de casas dividas en planos horizontales fue recogida por primera vez en el CODIGO DE NAPOLEON DE 1804, ARTICULO 664.</a:t>
            </a:r>
          </a:p>
          <a:p>
            <a:endParaRPr lang="es-CO" dirty="0"/>
          </a:p>
          <a:p>
            <a:endParaRPr lang="es-CO" dirty="0"/>
          </a:p>
          <a:p>
            <a:endParaRPr lang="es-CO" dirty="0"/>
          </a:p>
        </p:txBody>
      </p:sp>
      <p:graphicFrame>
        <p:nvGraphicFramePr>
          <p:cNvPr id="13" name="Gráfico 12">
            <a:extLst>
              <a:ext uri="{FF2B5EF4-FFF2-40B4-BE49-F238E27FC236}">
                <a16:creationId xmlns:a16="http://schemas.microsoft.com/office/drawing/2014/main" id="{68219AF5-5107-46A0-8305-24A7467B0CD7}"/>
              </a:ext>
            </a:extLst>
          </p:cNvPr>
          <p:cNvGraphicFramePr/>
          <p:nvPr>
            <p:extLst>
              <p:ext uri="{D42A27DB-BD31-4B8C-83A1-F6EECF244321}">
                <p14:modId xmlns:p14="http://schemas.microsoft.com/office/powerpoint/2010/main" val="1468174564"/>
              </p:ext>
            </p:extLst>
          </p:nvPr>
        </p:nvGraphicFramePr>
        <p:xfrm>
          <a:off x="555806" y="3969641"/>
          <a:ext cx="3402824" cy="226854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4" descr="Resultado de imagen para ren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06" y="2859111"/>
            <a:ext cx="3600436" cy="358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2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19815" y="762207"/>
            <a:ext cx="8752114" cy="1652381"/>
          </a:xfrm>
        </p:spPr>
        <p:txBody>
          <a:bodyPr/>
          <a:lstStyle/>
          <a:p>
            <a:r>
              <a:rPr lang="es-CO" sz="3200" dirty="0">
                <a:solidFill>
                  <a:srgbClr val="FF0000"/>
                </a:solidFill>
              </a:rPr>
              <a:t>EXPOSICION DE MOTIVOS LEY 675/2001</a:t>
            </a:r>
          </a:p>
        </p:txBody>
      </p:sp>
      <p:sp>
        <p:nvSpPr>
          <p:cNvPr id="5" name="Marcador de texto 4"/>
          <p:cNvSpPr>
            <a:spLocks noGrp="1"/>
          </p:cNvSpPr>
          <p:nvPr>
            <p:ph type="body" sz="quarter" idx="10"/>
          </p:nvPr>
        </p:nvSpPr>
        <p:spPr/>
        <p:txBody>
          <a:bodyPr/>
          <a:lstStyle/>
          <a:p>
            <a:r>
              <a:rPr lang="es-CO" dirty="0"/>
              <a:t>CÓDIGO DE NAPOLEÓN ART. 664</a:t>
            </a:r>
          </a:p>
          <a:p>
            <a:pPr marL="0" indent="0">
              <a:buNone/>
            </a:pPr>
            <a:endParaRPr lang="es-MX" dirty="0"/>
          </a:p>
          <a:p>
            <a:pPr marL="0" indent="0" algn="just">
              <a:buNone/>
            </a:pPr>
            <a:r>
              <a:rPr lang="es-MX" i="1" dirty="0"/>
              <a:t>“Cuando los diferentes pisos de una casa pertenecen a diversos propietarios, si los títulos de propiedad no regulan el modo de realizar las reparaciones y reconstrucciones, ellas se harán de la siguiente forma: las paredes maestras y la cubierta del edificio serán de cuenta de todos los propietarios, cada uno en proporción al valor del piso que le pertenece. El propietario de cada piso satisfará los gastos del suelo del mismo. El propietario del primer piso satisfará los de la escalera que conduce al mismo; el propietario del segundo piso los del tramo del primero al segundo piso, y así en relación con los demás”</a:t>
            </a:r>
          </a:p>
          <a:p>
            <a:pPr marL="0" indent="0">
              <a:buNone/>
            </a:pPr>
            <a:r>
              <a:rPr lang="es-MX" dirty="0"/>
              <a:t>Exposición de motivos de la Ley 675 de 2001</a:t>
            </a:r>
          </a:p>
          <a:p>
            <a:endParaRPr lang="es-CO" dirty="0"/>
          </a:p>
        </p:txBody>
      </p:sp>
    </p:spTree>
    <p:extLst>
      <p:ext uri="{BB962C8B-B14F-4D97-AF65-F5344CB8AC3E}">
        <p14:creationId xmlns:p14="http://schemas.microsoft.com/office/powerpoint/2010/main" val="22108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18457" y="1545953"/>
            <a:ext cx="10755086" cy="1261884"/>
          </a:xfrm>
          <a:prstGeom prst="rect">
            <a:avLst/>
          </a:prstGeom>
        </p:spPr>
        <p:txBody>
          <a:bodyPr wrap="square">
            <a:spAutoFit/>
          </a:bodyPr>
          <a:lstStyle/>
          <a:p>
            <a:pPr lvl="0"/>
            <a:endParaRPr lang="es-CO" sz="2200" dirty="0"/>
          </a:p>
          <a:p>
            <a:pPr lvl="0"/>
            <a:endParaRPr lang="es-CO" dirty="0"/>
          </a:p>
          <a:p>
            <a:pPr lvl="0"/>
            <a:endParaRPr lang="es-CO" dirty="0"/>
          </a:p>
          <a:p>
            <a:pPr lvl="0"/>
            <a:endParaRPr lang="es-CO" dirty="0"/>
          </a:p>
        </p:txBody>
      </p:sp>
      <p:sp>
        <p:nvSpPr>
          <p:cNvPr id="2" name="Rectángulo 1"/>
          <p:cNvSpPr/>
          <p:nvPr/>
        </p:nvSpPr>
        <p:spPr>
          <a:xfrm>
            <a:off x="1210613" y="1120462"/>
            <a:ext cx="9156879" cy="5047536"/>
          </a:xfrm>
          <a:prstGeom prst="rect">
            <a:avLst/>
          </a:prstGeom>
        </p:spPr>
        <p:txBody>
          <a:bodyPr wrap="square">
            <a:spAutoFit/>
          </a:bodyPr>
          <a:lstStyle/>
          <a:p>
            <a:r>
              <a:rPr lang="es-CO" sz="1400" dirty="0"/>
              <a:t>1.- Código Civil Colombiano aunque inspirado en el Código de Napoleón, no contempló la figura de la propiedad horizontal.</a:t>
            </a:r>
            <a:br>
              <a:rPr lang="es-CO" sz="1400" dirty="0"/>
            </a:br>
            <a:r>
              <a:rPr lang="es-CO" sz="1400" dirty="0"/>
              <a:t>2.- Proyecto de reforma al Código Civil -1890</a:t>
            </a:r>
            <a:br>
              <a:rPr lang="es-CO" sz="1400" dirty="0"/>
            </a:br>
            <a:r>
              <a:rPr lang="es-CO" sz="1400" dirty="0"/>
              <a:t>3.- </a:t>
            </a:r>
            <a:r>
              <a:rPr lang="es-MX" sz="1400" dirty="0"/>
              <a:t>Proyecto de Ley sobre propiedad por pisos y departamentos en un mismo edificio 1946</a:t>
            </a:r>
            <a:br>
              <a:rPr lang="es-MX" sz="1400" dirty="0"/>
            </a:br>
            <a:r>
              <a:rPr lang="es-MX" sz="1400" dirty="0"/>
              <a:t>4.- Decreto 1286 de 1948 proyecto de Ley en el gobierno de Mariano Ospina Pérez para fomentar la construcción de edificaciones de varios pisos que reemplazarán las construcciones destruidas el 9 de abril de 1948 (Bogotá, casi destruida).</a:t>
            </a:r>
            <a:br>
              <a:rPr lang="es-MX" sz="1400" dirty="0"/>
            </a:br>
            <a:r>
              <a:rPr lang="es-MX" sz="1400" dirty="0"/>
              <a:t>5.- Se convirtió en la Ley 182 de 1948, reglamentada por los Decretos 1355 de 1959, 144 de 1968 y 107 de 1983. Los cuales fueron derogados por el Decreto 1365 de 1986.</a:t>
            </a:r>
            <a:br>
              <a:rPr lang="es-MX" sz="1400" dirty="0"/>
            </a:br>
            <a:r>
              <a:rPr lang="es-MX" sz="1400" dirty="0"/>
              <a:t>5.1. Ley 182 de 1948. Busca apoyar la recuperación de las construcciones en Bogotá, la costumbre generó la denominación de Propiedad horizontal. Se institucionalizó en el país la figura impulsando la política urbanística y social.</a:t>
            </a:r>
            <a:br>
              <a:rPr lang="es-MX" sz="1400" dirty="0"/>
            </a:br>
            <a:r>
              <a:rPr lang="es-MX" sz="1400" dirty="0"/>
              <a:t>Elementos esenciales de la propiedad horizontal:</a:t>
            </a:r>
            <a:br>
              <a:rPr lang="es-MX" sz="1400" dirty="0"/>
            </a:br>
            <a:r>
              <a:rPr lang="es-MX" sz="1400" dirty="0"/>
              <a:t>A- Existencia de un edificio dividido por pisos que a su vez podrían estar divididos o subdivididos en departamentos.</a:t>
            </a:r>
            <a:br>
              <a:rPr lang="es-MX" sz="1400" dirty="0"/>
            </a:br>
            <a:r>
              <a:rPr lang="es-MX" sz="1400" dirty="0"/>
              <a:t>B- Propietarios exclusivos de sus pisos o departamentos </a:t>
            </a:r>
            <a:br>
              <a:rPr lang="es-MX" sz="1400" dirty="0"/>
            </a:br>
            <a:r>
              <a:rPr lang="es-MX" sz="1400" dirty="0"/>
              <a:t>C- Existencia de bienes comunes cuya propiedad pertenece en común a los propietarios de los bienes privados</a:t>
            </a:r>
            <a:br>
              <a:rPr lang="es-MX" sz="1400" dirty="0"/>
            </a:br>
            <a:r>
              <a:rPr lang="es-MX" sz="1400" dirty="0"/>
              <a:t>5.2 Constitución de la Propiedad Horizontal </a:t>
            </a:r>
            <a:br>
              <a:rPr lang="es-MX" sz="1400" dirty="0"/>
            </a:br>
            <a:r>
              <a:rPr lang="es-CO" sz="1400" dirty="0"/>
              <a:t>Existencia de un reglamento de copropiedad y la respectiva declaración municipal (licencia de construcción), elevados a escritura pública, debidamente inscrita en la Oficina de Registro de Instrumentos Públicos.</a:t>
            </a:r>
            <a:br>
              <a:rPr lang="es-CO" sz="1400" dirty="0"/>
            </a:br>
            <a:endParaRPr lang="es-CO" sz="1400" dirty="0"/>
          </a:p>
        </p:txBody>
      </p:sp>
      <p:sp>
        <p:nvSpPr>
          <p:cNvPr id="4" name="Rectángulo 3"/>
          <p:cNvSpPr/>
          <p:nvPr/>
        </p:nvSpPr>
        <p:spPr>
          <a:xfrm>
            <a:off x="3129567" y="180304"/>
            <a:ext cx="66454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EVOLUCION LEGISLATIVA EN COLOMBIA</a:t>
            </a:r>
          </a:p>
        </p:txBody>
      </p:sp>
    </p:spTree>
    <p:extLst>
      <p:ext uri="{BB962C8B-B14F-4D97-AF65-F5344CB8AC3E}">
        <p14:creationId xmlns:p14="http://schemas.microsoft.com/office/powerpoint/2010/main" val="273394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26763" y="1800624"/>
            <a:ext cx="2390775" cy="1914525"/>
          </a:xfrm>
          <a:prstGeom prst="rect">
            <a:avLst/>
          </a:prstGeom>
        </p:spPr>
      </p:pic>
      <p:pic>
        <p:nvPicPr>
          <p:cNvPr id="3" name="Imagen 2"/>
          <p:cNvPicPr>
            <a:picLocks noChangeAspect="1"/>
          </p:cNvPicPr>
          <p:nvPr/>
        </p:nvPicPr>
        <p:blipFill>
          <a:blip r:embed="rId3"/>
          <a:stretch>
            <a:fillRect/>
          </a:stretch>
        </p:blipFill>
        <p:spPr>
          <a:xfrm>
            <a:off x="8477403" y="1937990"/>
            <a:ext cx="2726432" cy="1876425"/>
          </a:xfrm>
          <a:prstGeom prst="rect">
            <a:avLst/>
          </a:prstGeom>
        </p:spPr>
      </p:pic>
      <p:pic>
        <p:nvPicPr>
          <p:cNvPr id="4" name="Picture 18" descr="Resultado de imagen para imagenes del Bogotaz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359" y="4294854"/>
            <a:ext cx="3811488"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429126" y="654837"/>
            <a:ext cx="3914774" cy="954107"/>
          </a:xfrm>
          <a:prstGeom prst="rect">
            <a:avLst/>
          </a:prstGeom>
        </p:spPr>
        <p:txBody>
          <a:bodyPr wrap="square">
            <a:spAutoFit/>
          </a:bodyPr>
          <a:lstStyle/>
          <a:p>
            <a:pPr algn="ctr"/>
            <a:r>
              <a:rPr lang="es-CO" sz="2800" dirty="0"/>
              <a:t>EL BOGOTAZO</a:t>
            </a:r>
          </a:p>
          <a:p>
            <a:pPr algn="ctr"/>
            <a:r>
              <a:rPr lang="es-CO" sz="2800" dirty="0"/>
              <a:t>09 DE ABRIL DE 1948</a:t>
            </a:r>
          </a:p>
        </p:txBody>
      </p:sp>
    </p:spTree>
    <p:extLst>
      <p:ext uri="{BB962C8B-B14F-4D97-AF65-F5344CB8AC3E}">
        <p14:creationId xmlns:p14="http://schemas.microsoft.com/office/powerpoint/2010/main" val="25240694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1880</TotalTime>
  <Words>5451</Words>
  <Application>Microsoft Office PowerPoint</Application>
  <PresentationFormat>Panorámica</PresentationFormat>
  <Paragraphs>333</Paragraphs>
  <Slides>51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Arial</vt:lpstr>
      <vt:lpstr>Calibri</vt:lpstr>
      <vt:lpstr>Century Gothic</vt:lpstr>
      <vt:lpstr>Times New Roman</vt:lpstr>
      <vt:lpstr>Verdana</vt:lpstr>
      <vt:lpstr>Wingdings 3</vt:lpstr>
      <vt:lpstr>Espiral</vt:lpstr>
      <vt:lpstr>                   LA PROPIEDAD HORIZONTAL EN EL DERECHO CIVIL   ACTUALIZACIÓN  </vt:lpstr>
      <vt:lpstr>PROPOSITO DE FORMACION DEL CURSO</vt:lpstr>
      <vt:lpstr>NORMATIVIDAD</vt:lpstr>
      <vt:lpstr>ANTECEDENTES HISTORICOS</vt:lpstr>
      <vt:lpstr>DERECHO AL SUELO= MENOR IMPORTANCIA= PROPIEDAD POR PISOS</vt:lpstr>
      <vt:lpstr>ANTECEDENTES HISTORICOS</vt:lpstr>
      <vt:lpstr>EXPOSICION DE MOTIVOS LEY 675/2001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CONCEPTOS DEL DERECHO CIVIL</vt:lpstr>
      <vt:lpstr>DERECHO REAL  Objeto:  bien corporal o incorporal  Sujeto(s): titular del derecho quien tiene la libertad de servirse o abstenerse de servirse de la cosa   Terceros: demás miembros de la sociedad que no tienen ningún derecho respecto de la cosa no pueden interferir en esa utilización de la cosa (usar, gozar o disponer de la cosa).  “El derecho real ofrece a su titular un poder directo, oponible a todos, que se tiene respecto de un bien definido.” </vt:lpstr>
      <vt:lpstr>CARACTERISTICAS DEL DERECHO DE PROPIEDAD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Armando Rincon Rubio</dc:creator>
  <cp:lastModifiedBy>toshiba</cp:lastModifiedBy>
  <cp:revision>151</cp:revision>
  <dcterms:created xsi:type="dcterms:W3CDTF">2020-01-30T14:49:48Z</dcterms:created>
  <dcterms:modified xsi:type="dcterms:W3CDTF">2020-11-23T14:13:58Z</dcterms:modified>
</cp:coreProperties>
</file>